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5"/>
  </p:notesMasterIdLst>
  <p:handoutMasterIdLst>
    <p:handoutMasterId r:id="rId56"/>
  </p:handoutMasterIdLst>
  <p:sldIdLst>
    <p:sldId id="256" r:id="rId5"/>
    <p:sldId id="1380" r:id="rId6"/>
    <p:sldId id="266" r:id="rId7"/>
    <p:sldId id="1364" r:id="rId8"/>
    <p:sldId id="1365" r:id="rId9"/>
    <p:sldId id="1366" r:id="rId10"/>
    <p:sldId id="1367" r:id="rId11"/>
    <p:sldId id="1368" r:id="rId12"/>
    <p:sldId id="1255" r:id="rId13"/>
    <p:sldId id="1375" r:id="rId14"/>
    <p:sldId id="1276" r:id="rId15"/>
    <p:sldId id="1278" r:id="rId16"/>
    <p:sldId id="1287" r:id="rId17"/>
    <p:sldId id="1333" r:id="rId18"/>
    <p:sldId id="1334" r:id="rId19"/>
    <p:sldId id="1335" r:id="rId20"/>
    <p:sldId id="1336" r:id="rId21"/>
    <p:sldId id="1337" r:id="rId22"/>
    <p:sldId id="1382" r:id="rId23"/>
    <p:sldId id="1383" r:id="rId24"/>
    <p:sldId id="1369" r:id="rId25"/>
    <p:sldId id="1343" r:id="rId26"/>
    <p:sldId id="1341" r:id="rId27"/>
    <p:sldId id="1346" r:id="rId28"/>
    <p:sldId id="1347" r:id="rId29"/>
    <p:sldId id="1348" r:id="rId30"/>
    <p:sldId id="1370" r:id="rId31"/>
    <p:sldId id="1289" r:id="rId32"/>
    <p:sldId id="1374" r:id="rId33"/>
    <p:sldId id="1315" r:id="rId34"/>
    <p:sldId id="1316" r:id="rId35"/>
    <p:sldId id="1317" r:id="rId36"/>
    <p:sldId id="1318" r:id="rId37"/>
    <p:sldId id="1349" r:id="rId38"/>
    <p:sldId id="1350" r:id="rId39"/>
    <p:sldId id="1351" r:id="rId40"/>
    <p:sldId id="1352" r:id="rId41"/>
    <p:sldId id="1353" r:id="rId42"/>
    <p:sldId id="1354" r:id="rId43"/>
    <p:sldId id="1355" r:id="rId44"/>
    <p:sldId id="1356" r:id="rId45"/>
    <p:sldId id="1371" r:id="rId46"/>
    <p:sldId id="1328" r:id="rId47"/>
    <p:sldId id="1329" r:id="rId48"/>
    <p:sldId id="1330" r:id="rId49"/>
    <p:sldId id="1331" r:id="rId50"/>
    <p:sldId id="1332" r:id="rId51"/>
    <p:sldId id="1372" r:id="rId52"/>
    <p:sldId id="1373" r:id="rId53"/>
    <p:sldId id="137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8B6"/>
    <a:srgbClr val="000000"/>
    <a:srgbClr val="3647B6"/>
    <a:srgbClr val="8397E7"/>
    <a:srgbClr val="AFCBFD"/>
    <a:srgbClr val="93A9FF"/>
    <a:srgbClr val="86A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712" autoAdjust="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outlineViewPr>
    <p:cViewPr>
      <p:scale>
        <a:sx n="33" d="100"/>
        <a:sy n="33" d="100"/>
      </p:scale>
      <p:origin x="0" y="-21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23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81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52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36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9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30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72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48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84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58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5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10">
              <a:lnSpc>
                <a:spcPct val="107000"/>
              </a:lnSpc>
              <a:defRPr/>
            </a:pP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96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0D279-720E-0CE7-F6EB-B8AD1DBF7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44C1B9-418A-CCF3-E071-DE6CC031D4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D8BF06-22BD-146D-B13B-CB9EAD7407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139C8-BE78-9E1D-819B-D0BFF4A4FA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33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3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19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517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29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43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70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86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4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09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271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923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153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037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E2B82-2AB3-DEF2-78E3-5D56A530E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9F54AA-CACB-34DA-8EB4-5A43B33D28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CE6971-326C-4DCA-5430-C216D5127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A6518-7F4E-1DB7-AE00-5E32811B9B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062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CE096-DDF9-F38F-8658-8300D447D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5BC55D-F5F5-AC0A-1172-40C3FFD885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FA2B0-0775-8BE5-0044-C8DA4FF88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71B22-D231-8902-9BA5-36B0E3A7B9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131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7EEAD-FFBE-9BBB-030B-C8CA286EA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8D4BAA-C630-88D0-381B-7076DC527F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86E316-A22C-FC55-A2AA-B6FA5BEA7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8BF89-E17D-E4DA-DC1F-9D837C540C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162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5C013-2DC1-C7A4-5C45-668A2F234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696E40-F883-3B67-959E-E4A6CA00DA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16D991-E3F5-A8E2-917B-9A851BAD9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62BB7-9AF2-3B35-4B6E-2E8497CC0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520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0745E-A357-EA38-FB02-787546CFC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5AF7CC-ED16-9E26-9181-B322AC1632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D7B64F-1734-DD82-4B1B-79695E2EB8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9ECCA-89C4-8A47-7BE5-EAC558F762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44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57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15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6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57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57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8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tdd/math.html?section=testdesign" TargetMode="External"/><Relationship Id="rId2" Type="http://schemas.openxmlformats.org/officeDocument/2006/relationships/hyperlink" Target="https://www.doe.mass.edu/mca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cas.pearsonsupport.com/student/" TargetMode="External"/><Relationship Id="rId5" Type="http://schemas.openxmlformats.org/officeDocument/2006/relationships/hyperlink" Target="http://mcas.pearsonsupport.com/released-items/ela/" TargetMode="External"/><Relationship Id="rId4" Type="http://schemas.openxmlformats.org/officeDocument/2006/relationships/hyperlink" Target="https://www.doe.mass.edu/mcas/student/default.html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mass.gov" TargetMode="External"/><Relationship Id="rId2" Type="http://schemas.openxmlformats.org/officeDocument/2006/relationships/hyperlink" Target="http://www.doe.mass.edu/mca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casservicecenter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BC4D94E-A9AA-62DE-5E4F-A297B528F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615" y="1714839"/>
            <a:ext cx="11312769" cy="2899591"/>
          </a:xfrm>
        </p:spPr>
        <p:txBody>
          <a:bodyPr>
            <a:normAutofit fontScale="90000"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br>
              <a:rPr lang="en-US" dirty="0"/>
            </a:br>
            <a:r>
              <a:rPr lang="en-US" sz="5300" dirty="0"/>
              <a:t>Scoring of Middle School Mathematics</a:t>
            </a:r>
            <a:br>
              <a:rPr lang="en-US" sz="5300" dirty="0"/>
            </a:br>
            <a:br>
              <a:rPr lang="en-US" sz="5300" dirty="0"/>
            </a:br>
            <a:r>
              <a:rPr lang="en-US" sz="5300" dirty="0"/>
              <a:t>MCAS</a:t>
            </a:r>
            <a:br>
              <a:rPr lang="en-US" sz="5300" dirty="0"/>
            </a:br>
            <a:r>
              <a:rPr lang="en-US" sz="5300" dirty="0"/>
              <a:t>Constructed Response Questions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February 28, 2024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92"/>
    </mc:Choice>
    <mc:Fallback xmlns="">
      <p:transition spd="slow" advTm="1659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8"/>
            <a:ext cx="10990385" cy="5810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/>
              <a:t>Middle School Question Sample Response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16D24D2-B23A-7E18-05C3-1A77A0F61E7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16774" y="1172817"/>
                <a:ext cx="7298480" cy="4991677"/>
              </a:xfr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r>
                  <a:rPr lang="en-US" sz="1800" b="1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 A: </a:t>
                </a:r>
                <a:r>
                  <a:rPr lang="en-US" sz="180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would take Hank 15 hours to paint 6 rooms</a:t>
                </a:r>
                <a:endParaRPr lang="en-US" sz="1800">
                  <a:solidFill>
                    <a:srgbClr val="3647B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= 3 x 2, so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 smtClean="0">
                            <a:solidFill>
                              <a:srgbClr val="3647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sz="1800" b="0" i="1" smtClean="0">
                            <a:solidFill>
                              <a:srgbClr val="3647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f>
                          <m:fPr>
                            <m:ctrlPr>
                              <a:rPr lang="en-US" sz="1800" i="1" smtClean="0">
                                <a:solidFill>
                                  <a:srgbClr val="3647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rgbClr val="3647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solidFill>
                                  <a:srgbClr val="3647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x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3647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3647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solidFill>
                              <a:srgbClr val="3647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3647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3647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3647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3647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15 OR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 mathematically valid work or explanation.</a:t>
                </a:r>
              </a:p>
              <a:p>
                <a:pPr lvl="1"/>
                <a:endParaRPr lang="en-US" sz="180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b="1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 B: </a:t>
                </a:r>
                <a:r>
                  <a:rPr lang="en-US" sz="180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takes Hank 2.5 hours to paint one room</a:t>
                </a:r>
                <a:endParaRPr lang="en-US" sz="1800">
                  <a:solidFill>
                    <a:srgbClr val="3647B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3647B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= 2.5 OR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 mathematically valid work or explanation.</a:t>
                </a:r>
              </a:p>
              <a:p>
                <a:pPr lvl="1"/>
                <a:endParaRPr lang="en-US" sz="180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b="1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 C: </a:t>
                </a:r>
                <a:r>
                  <a:rPr lang="en-US" sz="1800" i="1">
                    <a:solidFill>
                      <a:srgbClr val="4948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1800" i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3647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3647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3647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OR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 mathematically equivalent equation</a:t>
                </a:r>
                <a:endParaRPr lang="en-US" sz="1800" i="1">
                  <a:solidFill>
                    <a:srgbClr val="3647B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80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b="1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 D: </a:t>
                </a:r>
                <a:r>
                  <a:rPr lang="en-US" sz="180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Hank painted 480 rooms.</a:t>
                </a:r>
                <a:endParaRPr lang="en-US" sz="1800">
                  <a:solidFill>
                    <a:srgbClr val="3647B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1200 </a:t>
                </a:r>
                <a:r>
                  <a:rPr lang="en-US" sz="180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1800" i="1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3647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3647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3647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r, </a:t>
                </a:r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2400 =</a:t>
                </a:r>
                <a:r>
                  <a:rPr lang="en-US" sz="1800" i="1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5r, 480 = r </a:t>
                </a:r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 mathematically valid work or explanation.</a:t>
                </a:r>
              </a:p>
              <a:p>
                <a:pPr lvl="1"/>
                <a:endParaRPr lang="en-US" sz="180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1800">
                  <a:solidFill>
                    <a:srgbClr val="3647B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1800">
                  <a:solidFill>
                    <a:srgbClr val="3647B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1600"/>
              </a:p>
              <a:p>
                <a:br>
                  <a:rPr lang="en-US" sz="1600"/>
                </a:br>
                <a:endParaRPr lang="en-US" sz="160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16D24D2-B23A-7E18-05C3-1A77A0F61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16774" y="1172817"/>
                <a:ext cx="7298480" cy="4991677"/>
              </a:xfrm>
              <a:blipFill>
                <a:blip r:embed="rId5"/>
                <a:stretch>
                  <a:fillRect l="-752" t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AC79485-91CC-448F-B5B3-910F829A8FA2}"/>
              </a:ext>
            </a:extLst>
          </p:cNvPr>
          <p:cNvSpPr txBox="1"/>
          <p:nvPr/>
        </p:nvSpPr>
        <p:spPr>
          <a:xfrm>
            <a:off x="10032544" y="747300"/>
            <a:ext cx="2009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3 of your Packet</a:t>
            </a:r>
          </a:p>
        </p:txBody>
      </p:sp>
    </p:spTree>
    <p:extLst>
      <p:ext uri="{BB962C8B-B14F-4D97-AF65-F5344CB8AC3E}">
        <p14:creationId xmlns:p14="http://schemas.microsoft.com/office/powerpoint/2010/main" val="365200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82"/>
    </mc:Choice>
    <mc:Fallback xmlns="">
      <p:transition spd="slow" advTm="10688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39028DA-5319-BA77-9B18-1A4DD6347F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991" y="60547"/>
            <a:ext cx="1099038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Middle School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 Question Scoring Guide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647B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A893B5-9C87-489D-B453-BBBE89168DA2}"/>
              </a:ext>
            </a:extLst>
          </p:cNvPr>
          <p:cNvSpPr txBox="1"/>
          <p:nvPr/>
        </p:nvSpPr>
        <p:spPr>
          <a:xfrm>
            <a:off x="10057964" y="421469"/>
            <a:ext cx="2009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4 of your Packet</a:t>
            </a:r>
          </a:p>
        </p:txBody>
      </p:sp>
      <p:pic>
        <p:nvPicPr>
          <p:cNvPr id="10" name="Picture 9" descr="A scoring guide showing the possible scores and understanding levels from 0 to 4. Each description includes the domain, which is Ratios and Proportional Relationships, and the wording of the standard being assessed.">
            <a:extLst>
              <a:ext uri="{FF2B5EF4-FFF2-40B4-BE49-F238E27FC236}">
                <a16:creationId xmlns:a16="http://schemas.microsoft.com/office/drawing/2014/main" id="{25B52C06-0063-C5A3-15BB-62C304B27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80" y="694868"/>
            <a:ext cx="11244467" cy="546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1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02"/>
    </mc:Choice>
    <mc:Fallback xmlns="">
      <p:transition spd="slow" advTm="7540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5464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>
                <a:latin typeface="Arial"/>
                <a:cs typeface="Arial"/>
              </a:rPr>
              <a:t>Middle School</a:t>
            </a:r>
            <a:r>
              <a:rPr lang="en-US" sz="4000">
                <a:latin typeface="Arial"/>
                <a:cs typeface="Arial"/>
              </a:rPr>
              <a:t> Question Scoring Notes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606D75-39C7-4D91-B5EC-A8075AF43FE6}"/>
              </a:ext>
            </a:extLst>
          </p:cNvPr>
          <p:cNvSpPr txBox="1"/>
          <p:nvPr/>
        </p:nvSpPr>
        <p:spPr>
          <a:xfrm>
            <a:off x="9755372" y="599606"/>
            <a:ext cx="2009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5 of your Packet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EEEA5631-9294-4797-A60A-CE7ED39DDA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373" y="1049222"/>
                <a:ext cx="5294376" cy="507173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b="1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 B: </a:t>
                </a: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en-US" sz="16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1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quivalent answers are </a:t>
                </a:r>
                <a:r>
                  <a:rPr lang="en-US" sz="16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okay </a:t>
                </a:r>
                <a:r>
                  <a:rPr lang="en-US" sz="1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including 2.5 hours, 2 hours 30 minutes;</a:t>
                </a:r>
                <a:r>
                  <a:rPr lang="en-US" sz="16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16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hours.</a:t>
                </a: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7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ymbolMT"/>
                </a:endParaRPr>
              </a:p>
              <a:p>
                <a:r>
                  <a:rPr lang="en-US" sz="1800" b="1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 C: </a:t>
                </a: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Student’s response must be a correct equation. No credit for an expression.</a:t>
                </a: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Accept any equivalent equation including: </a:t>
                </a:r>
              </a:p>
              <a:p>
                <a:pPr marL="800100" lvl="1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1800" i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18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2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1800" i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18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</a:t>
                </a:r>
                <a:r>
                  <a:rPr lang="en-US" sz="1800" i="1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ℎ</a:t>
                </a:r>
                <a:r>
                  <a:rPr lang="en-US" sz="180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1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1800" i="1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𝑟</a:t>
                </a:r>
                <a:r>
                  <a:rPr lang="en-US" sz="18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</a:t>
                </a:r>
                <a:r>
                  <a:rPr lang="en-US" sz="1800" i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ℎ</a:t>
                </a:r>
                <a:r>
                  <a:rPr lang="en-US" sz="18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2.5</a:t>
                </a:r>
                <a:r>
                  <a:rPr lang="en-US" sz="1800" i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𝑟</a:t>
                </a:r>
                <a:r>
                  <a:rPr lang="en-US" sz="18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1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1800" i="1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ℎ </a:t>
                </a:r>
                <a:r>
                  <a:rPr lang="en-US" sz="180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1800" i="1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𝑟</a:t>
                </a:r>
                <a:r>
                  <a:rPr lang="en-US" sz="18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3</a:t>
                </a:r>
                <a:r>
                  <a:rPr lang="en-US" sz="1800" i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ℎ</a:t>
                </a:r>
                <a:r>
                  <a:rPr lang="en-US" sz="18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7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1800" i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𝑟</a:t>
                </a:r>
                <a:endParaRPr 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Student’s response must be a correct equation. No credit for an equation with reversed variables such as 𝑟 = 2.5</a:t>
                </a:r>
                <a:r>
                  <a:rPr lang="en-US" sz="16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ℎ</a:t>
                </a:r>
                <a:r>
                  <a:rPr lang="en-US" sz="1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or the fraction (</a:t>
                </a:r>
                <a:r>
                  <a:rPr lang="en-US" sz="16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ℎ </a:t>
                </a:r>
                <a:r>
                  <a:rPr lang="en-US" sz="1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6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16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𝑟</a:t>
                </a:r>
                <a:r>
                  <a:rPr lang="en-US" sz="1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Full credit for equations where the variable </a:t>
                </a:r>
                <a:r>
                  <a:rPr lang="en-US" sz="16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1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substituted for </a:t>
                </a:r>
                <a:r>
                  <a:rPr lang="en-US" sz="16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1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:r>
                  <a:rPr lang="en-US" sz="16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1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substituted for </a:t>
                </a:r>
                <a:r>
                  <a:rPr lang="en-US" sz="16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1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correctly.</a:t>
                </a: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16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is okay to use either </a:t>
                </a:r>
                <a:r>
                  <a:rPr lang="en-US" sz="1600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16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or </a:t>
                </a:r>
                <a:r>
                  <a:rPr lang="en-US" sz="1600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</a:t>
                </a:r>
                <a:r>
                  <a:rPr lang="en-US" sz="16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correctly and another variable in the equation such as </a:t>
                </a:r>
                <a:r>
                  <a:rPr lang="en-US" sz="16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𝑡</a:t>
                </a:r>
                <a:r>
                  <a:rPr lang="en-US" sz="1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2.5</a:t>
                </a:r>
                <a:r>
                  <a:rPr lang="en-US" sz="1600" i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𝑟</a:t>
                </a:r>
                <a:r>
                  <a:rPr lang="en-US" sz="16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 </a:t>
                </a:r>
                <a:r>
                  <a:rPr lang="en-US" sz="16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ℎ</a:t>
                </a:r>
                <a:r>
                  <a:rPr lang="en-US" sz="1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2.5</a:t>
                </a:r>
                <a:r>
                  <a:rPr lang="en-US" sz="16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𝑝</a:t>
                </a:r>
                <a:endParaRPr lang="en-US"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endParaRPr lang="en-US" sz="1600" b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endParaRPr lang="en-US" sz="17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ymbolMT"/>
                </a:endParaRPr>
              </a:p>
              <a:p>
                <a:endParaRPr lang="en-US" sz="1400" b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EEEA5631-9294-4797-A60A-CE7ED39DD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73" y="1049222"/>
                <a:ext cx="5294376" cy="5071730"/>
              </a:xfrm>
              <a:prstGeom prst="rect">
                <a:avLst/>
              </a:prstGeom>
              <a:blipFill>
                <a:blip r:embed="rId5"/>
                <a:stretch>
                  <a:fillRect l="-804" t="-1559" r="-126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557B0C-760A-4C3C-97D5-FE88D9C3A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7579" y="1049222"/>
            <a:ext cx="6099048" cy="26919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credit for equations with different variables where the variables are not defined.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Full c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redit is given for a correct equation based on an incorrect answer in part B.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D: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 with no work or explanation is okay.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Full c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redit is given for a correct answer based on an incorrect equation in part C.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Ø"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040B7EC-F614-41B8-8367-83436142680B}"/>
              </a:ext>
            </a:extLst>
          </p:cNvPr>
          <p:cNvSpPr txBox="1">
            <a:spLocks/>
          </p:cNvSpPr>
          <p:nvPr/>
        </p:nvSpPr>
        <p:spPr>
          <a:xfrm>
            <a:off x="6305107" y="4024852"/>
            <a:ext cx="4455042" cy="19506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US" sz="18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Answer-only (</a:t>
            </a:r>
            <a:r>
              <a:rPr lang="en-US" sz="16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appears in parts A, B and D</a:t>
            </a:r>
            <a:r>
              <a:rPr lang="en-US" sz="18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 </a:t>
            </a:r>
          </a:p>
          <a:p>
            <a:pPr algn="l" rtl="0" fontAlgn="base"/>
            <a:endParaRPr lang="en-US" sz="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or two answer(s)-only </a:t>
            </a:r>
            <a:r>
              <a:rPr lang="en-US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 point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or two answer(s)-only </a:t>
            </a:r>
            <a:r>
              <a:rPr lang="en-US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Part C = 2 points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Three answers-only = 2 points 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Three answers-only and Part C = 3 points  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ts val="1100"/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6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554"/>
    </mc:Choice>
    <mc:Fallback xmlns="">
      <p:transition spd="slow" advTm="18755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19057"/>
            <a:ext cx="11835829" cy="8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>
                <a:latin typeface="Arial"/>
                <a:cs typeface="Arial"/>
              </a:rPr>
              <a:t>Training Response: Score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229CEF-C64A-4604-8878-DFE367AB0A55}"/>
              </a:ext>
            </a:extLst>
          </p:cNvPr>
          <p:cNvSpPr txBox="1"/>
          <p:nvPr/>
        </p:nvSpPr>
        <p:spPr>
          <a:xfrm>
            <a:off x="9925592" y="548144"/>
            <a:ext cx="2009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7 of your Packet</a:t>
            </a:r>
          </a:p>
        </p:txBody>
      </p:sp>
      <p:pic>
        <p:nvPicPr>
          <p:cNvPr id="10" name="Picture 9" descr="Correct student response for Part A.">
            <a:extLst>
              <a:ext uri="{FF2B5EF4-FFF2-40B4-BE49-F238E27FC236}">
                <a16:creationId xmlns:a16="http://schemas.microsoft.com/office/drawing/2014/main" id="{EF4BE336-4FDC-364A-A965-9FE04F069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8" y="1076325"/>
            <a:ext cx="5267325" cy="4914900"/>
          </a:xfrm>
          <a:prstGeom prst="rect">
            <a:avLst/>
          </a:prstGeom>
        </p:spPr>
      </p:pic>
      <p:pic>
        <p:nvPicPr>
          <p:cNvPr id="21" name="Picture 20" descr="Correct student response for Part B.">
            <a:extLst>
              <a:ext uri="{FF2B5EF4-FFF2-40B4-BE49-F238E27FC236}">
                <a16:creationId xmlns:a16="http://schemas.microsoft.com/office/drawing/2014/main" id="{B23EB029-01B6-32C8-6000-93C584ED0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687" y="1152525"/>
            <a:ext cx="5267325" cy="48387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6A75382-E917-419A-AF31-E3569340E6AA}"/>
              </a:ext>
            </a:extLst>
          </p:cNvPr>
          <p:cNvSpPr/>
          <p:nvPr/>
        </p:nvSpPr>
        <p:spPr>
          <a:xfrm>
            <a:off x="7378119" y="3457575"/>
            <a:ext cx="1329231" cy="128846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converted 1 hour to 60 minutes</a:t>
            </a:r>
          </a:p>
        </p:txBody>
      </p:sp>
    </p:spTree>
    <p:extLst>
      <p:ext uri="{BB962C8B-B14F-4D97-AF65-F5344CB8AC3E}">
        <p14:creationId xmlns:p14="http://schemas.microsoft.com/office/powerpoint/2010/main" val="265664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32"/>
    </mc:Choice>
    <mc:Fallback xmlns="">
      <p:transition spd="slow" advTm="3423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19057"/>
            <a:ext cx="11835829" cy="8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Training Response: Score 4 Cont’d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380EB-6575-4E79-82EE-7E99158A80C2}"/>
              </a:ext>
            </a:extLst>
          </p:cNvPr>
          <p:cNvSpPr txBox="1"/>
          <p:nvPr/>
        </p:nvSpPr>
        <p:spPr>
          <a:xfrm>
            <a:off x="9925592" y="463234"/>
            <a:ext cx="2009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7 of your Packet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B824AF9-7739-4057-99EB-F8A8132E8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274613"/>
            <a:ext cx="5137367" cy="4783286"/>
          </a:xfrm>
          <a:ln>
            <a:solidFill>
              <a:srgbClr val="00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1">
                <a:latin typeface="Times New Roman"/>
                <a:cs typeface="Times New Roman"/>
              </a:rPr>
              <a:t>Part C</a:t>
            </a:r>
            <a:endParaRPr lang="en-US" sz="160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Write an equation that can be used to find ℎ, the number of hours it will take Hank to paint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hotel rooms.</a:t>
            </a:r>
            <a:endParaRPr lang="en-US" sz="16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1600"/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1600" b="1">
              <a:latin typeface="Times New Roman"/>
              <a:cs typeface="Times New Roman"/>
            </a:endParaRPr>
          </a:p>
          <a:p>
            <a:endParaRPr lang="en-US" sz="1600">
              <a:solidFill>
                <a:srgbClr val="333333"/>
              </a:solidFill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 descr="Correct student response for Part C.">
            <a:extLst>
              <a:ext uri="{FF2B5EF4-FFF2-40B4-BE49-F238E27FC236}">
                <a16:creationId xmlns:a16="http://schemas.microsoft.com/office/drawing/2014/main" id="{D8395959-2770-46BB-8592-B25C58C36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10" y="2416580"/>
            <a:ext cx="4258592" cy="1012420"/>
          </a:xfrm>
          <a:prstGeom prst="rect">
            <a:avLst/>
          </a:prstGeom>
        </p:spPr>
      </p:pic>
      <p:sp>
        <p:nvSpPr>
          <p:cNvPr id="12" name="Oval 11" descr="Circled text">
            <a:extLst>
              <a:ext uri="{FF2B5EF4-FFF2-40B4-BE49-F238E27FC236}">
                <a16:creationId xmlns:a16="http://schemas.microsoft.com/office/drawing/2014/main" id="{40B73A35-2B78-47F3-B7AA-EDAD1E79CB26}"/>
              </a:ext>
            </a:extLst>
          </p:cNvPr>
          <p:cNvSpPr/>
          <p:nvPr/>
        </p:nvSpPr>
        <p:spPr>
          <a:xfrm>
            <a:off x="698410" y="2440834"/>
            <a:ext cx="1361071" cy="680484"/>
          </a:xfrm>
          <a:prstGeom prst="ellipse">
            <a:avLst/>
          </a:prstGeom>
          <a:noFill/>
          <a:ln w="19050">
            <a:solidFill>
              <a:srgbClr val="364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418B28-DDD9-4DD6-AD6F-70C842FEB2B5}"/>
              </a:ext>
            </a:extLst>
          </p:cNvPr>
          <p:cNvSpPr txBox="1">
            <a:spLocks/>
          </p:cNvSpPr>
          <p:nvPr/>
        </p:nvSpPr>
        <p:spPr>
          <a:xfrm>
            <a:off x="6092560" y="1274614"/>
            <a:ext cx="5401030" cy="478328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Times New Roman"/>
                <a:cs typeface="Times New Roman"/>
              </a:rPr>
              <a:t>Part D</a:t>
            </a:r>
            <a:endParaRPr lang="en-US" sz="160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will take Hank 1,200 hours to paint all the hotel rooms. What is the total number of rooms in the hotel? Show or explain how you got your answer.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7" descr="Correct student response for Part D.">
            <a:extLst>
              <a:ext uri="{FF2B5EF4-FFF2-40B4-BE49-F238E27FC236}">
                <a16:creationId xmlns:a16="http://schemas.microsoft.com/office/drawing/2014/main" id="{E730469C-F89A-4037-B1A9-60A3B8938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768" y="2691168"/>
            <a:ext cx="4155205" cy="1583682"/>
          </a:xfrm>
          <a:prstGeom prst="rect">
            <a:avLst/>
          </a:prstGeom>
        </p:spPr>
      </p:pic>
      <p:sp>
        <p:nvSpPr>
          <p:cNvPr id="14" name="Oval 13" descr="Circled text">
            <a:extLst>
              <a:ext uri="{FF2B5EF4-FFF2-40B4-BE49-F238E27FC236}">
                <a16:creationId xmlns:a16="http://schemas.microsoft.com/office/drawing/2014/main" id="{31F33250-E2BE-4FCF-B422-EC25E3375E60}"/>
              </a:ext>
            </a:extLst>
          </p:cNvPr>
          <p:cNvSpPr/>
          <p:nvPr/>
        </p:nvSpPr>
        <p:spPr>
          <a:xfrm>
            <a:off x="7198138" y="2733892"/>
            <a:ext cx="882606" cy="489098"/>
          </a:xfrm>
          <a:prstGeom prst="ellipse">
            <a:avLst/>
          </a:prstGeom>
          <a:noFill/>
          <a:ln w="19050">
            <a:solidFill>
              <a:srgbClr val="364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0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06"/>
    </mc:Choice>
    <mc:Fallback xmlns="">
      <p:transition spd="slow" advTm="2690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19057"/>
            <a:ext cx="11835829" cy="8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Training Response: Score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06BB45-7712-4A52-9853-FC6D7A127AFC}"/>
              </a:ext>
            </a:extLst>
          </p:cNvPr>
          <p:cNvSpPr txBox="1"/>
          <p:nvPr/>
        </p:nvSpPr>
        <p:spPr>
          <a:xfrm>
            <a:off x="9925592" y="452295"/>
            <a:ext cx="2009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8 of your Packet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B824AF9-7739-4057-99EB-F8A8132E8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274613"/>
            <a:ext cx="5137367" cy="4783286"/>
          </a:xfrm>
          <a:ln>
            <a:solidFill>
              <a:srgbClr val="00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1">
                <a:latin typeface="Times New Roman"/>
                <a:cs typeface="Times New Roman"/>
              </a:rPr>
              <a:t>Part A </a:t>
            </a:r>
            <a:endParaRPr lang="en-US" sz="1600">
              <a:latin typeface="Times New Roman"/>
              <a:cs typeface="Times New Roman"/>
            </a:endParaRPr>
          </a:p>
          <a:p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many hours will it take Hank to paint 6 hotel rooms? Show or explain how you got your answer.</a:t>
            </a:r>
          </a:p>
          <a:p>
            <a:endParaRPr lang="en-US" sz="16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1600"/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1600" b="1">
              <a:latin typeface="Times New Roman"/>
              <a:cs typeface="Times New Roman"/>
            </a:endParaRPr>
          </a:p>
          <a:p>
            <a:endParaRPr lang="en-US" sz="1600">
              <a:solidFill>
                <a:srgbClr val="333333"/>
              </a:solidFill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 descr="Correct student response for Part A.">
            <a:extLst>
              <a:ext uri="{FF2B5EF4-FFF2-40B4-BE49-F238E27FC236}">
                <a16:creationId xmlns:a16="http://schemas.microsoft.com/office/drawing/2014/main" id="{D108FFE6-E301-4560-A988-A38FE3F3C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49" y="2236389"/>
            <a:ext cx="3683850" cy="2633322"/>
          </a:xfrm>
          <a:prstGeom prst="rect">
            <a:avLst/>
          </a:prstGeom>
        </p:spPr>
      </p:pic>
      <p:sp>
        <p:nvSpPr>
          <p:cNvPr id="12" name="Oval 11" descr="Circled text">
            <a:extLst>
              <a:ext uri="{FF2B5EF4-FFF2-40B4-BE49-F238E27FC236}">
                <a16:creationId xmlns:a16="http://schemas.microsoft.com/office/drawing/2014/main" id="{AF8AF11C-964F-4E24-8449-FD35DC92F263}"/>
              </a:ext>
            </a:extLst>
          </p:cNvPr>
          <p:cNvSpPr/>
          <p:nvPr/>
        </p:nvSpPr>
        <p:spPr>
          <a:xfrm>
            <a:off x="2681731" y="3911117"/>
            <a:ext cx="878879" cy="445244"/>
          </a:xfrm>
          <a:prstGeom prst="ellipse">
            <a:avLst/>
          </a:prstGeom>
          <a:noFill/>
          <a:ln w="19050">
            <a:solidFill>
              <a:srgbClr val="364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 descr="Arrow pointing towards student response for Part A">
            <a:extLst>
              <a:ext uri="{FF2B5EF4-FFF2-40B4-BE49-F238E27FC236}">
                <a16:creationId xmlns:a16="http://schemas.microsoft.com/office/drawing/2014/main" id="{098227E7-36AE-4D58-9AE8-5645F9E6D31C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2578813" y="4489807"/>
            <a:ext cx="358538" cy="5129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EC0836-1F36-4D58-BBE1-07F7088E8D30}"/>
                  </a:ext>
                </a:extLst>
              </p:cNvPr>
              <p:cNvSpPr/>
              <p:nvPr/>
            </p:nvSpPr>
            <p:spPr>
              <a:xfrm>
                <a:off x="698410" y="5002719"/>
                <a:ext cx="4477882" cy="1000454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Student does not literally mean that 6 = 15. Student multiplies 3 by 2 to get the 6 rooms, then multiplies the 7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2 to get 15.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EC0836-1F36-4D58-BBE1-07F7088E8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10" y="5002719"/>
                <a:ext cx="4477882" cy="1000454"/>
              </a:xfrm>
              <a:prstGeom prst="rect">
                <a:avLst/>
              </a:prstGeom>
              <a:blipFill>
                <a:blip r:embed="rId6"/>
                <a:stretch>
                  <a:fillRect l="-949" b="-2976"/>
                </a:stretch>
              </a:blipFill>
              <a:ln w="222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418B28-DDD9-4DD6-AD6F-70C842FEB2B5}"/>
              </a:ext>
            </a:extLst>
          </p:cNvPr>
          <p:cNvSpPr txBox="1">
            <a:spLocks/>
          </p:cNvSpPr>
          <p:nvPr/>
        </p:nvSpPr>
        <p:spPr>
          <a:xfrm>
            <a:off x="6092560" y="1274614"/>
            <a:ext cx="5401030" cy="478328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Times New Roman"/>
                <a:cs typeface="Times New Roman"/>
              </a:rPr>
              <a:t>Part B</a:t>
            </a:r>
            <a:endParaRPr lang="en-US" sz="1600"/>
          </a:p>
          <a:p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many hours will it take Hank to paint 11 hotel room? Show or explain how you got your answer.</a:t>
            </a:r>
            <a:endParaRPr lang="en-US" sz="16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7" descr="Correct student response for Part B.">
            <a:extLst>
              <a:ext uri="{FF2B5EF4-FFF2-40B4-BE49-F238E27FC236}">
                <a16:creationId xmlns:a16="http://schemas.microsoft.com/office/drawing/2014/main" id="{6259C65B-D3F9-4B2B-9811-5E488E1511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4223" y="2303697"/>
            <a:ext cx="4366898" cy="2391001"/>
          </a:xfrm>
          <a:prstGeom prst="rect">
            <a:avLst/>
          </a:prstGeom>
        </p:spPr>
      </p:pic>
      <p:sp>
        <p:nvSpPr>
          <p:cNvPr id="14" name="Oval 13" descr="Circled text">
            <a:extLst>
              <a:ext uri="{FF2B5EF4-FFF2-40B4-BE49-F238E27FC236}">
                <a16:creationId xmlns:a16="http://schemas.microsoft.com/office/drawing/2014/main" id="{182CBE79-50BE-4D36-A79C-1BB0F932CBAB}"/>
              </a:ext>
            </a:extLst>
          </p:cNvPr>
          <p:cNvSpPr/>
          <p:nvPr/>
        </p:nvSpPr>
        <p:spPr>
          <a:xfrm>
            <a:off x="9743447" y="3553050"/>
            <a:ext cx="882606" cy="489098"/>
          </a:xfrm>
          <a:prstGeom prst="ellipse">
            <a:avLst/>
          </a:prstGeom>
          <a:noFill/>
          <a:ln w="19050">
            <a:solidFill>
              <a:srgbClr val="364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 descr="Arrow pointing towards student response for Part B">
            <a:extLst>
              <a:ext uri="{FF2B5EF4-FFF2-40B4-BE49-F238E27FC236}">
                <a16:creationId xmlns:a16="http://schemas.microsoft.com/office/drawing/2014/main" id="{52B1F5F7-2A0D-45B1-B714-97A50E1B31BA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8884009" y="4356361"/>
            <a:ext cx="0" cy="5360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22089FB-5411-45A2-9394-CAD854BFC214}"/>
                  </a:ext>
                </a:extLst>
              </p:cNvPr>
              <p:cNvSpPr/>
              <p:nvPr/>
            </p:nvSpPr>
            <p:spPr>
              <a:xfrm>
                <a:off x="6433711" y="4892411"/>
                <a:ext cx="4900596" cy="831370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Student divides the given number 3 by 3 to get 1, then divides the given number 7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3 to get 2</a:t>
                </a:r>
                <a:r>
                  <a:rPr lang="en-US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22089FB-5411-45A2-9394-CAD854BFC2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711" y="4892411"/>
                <a:ext cx="4900596" cy="831370"/>
              </a:xfrm>
              <a:prstGeom prst="rect">
                <a:avLst/>
              </a:prstGeom>
              <a:blipFill>
                <a:blip r:embed="rId8"/>
                <a:stretch>
                  <a:fillRect l="-743"/>
                </a:stretch>
              </a:blipFill>
              <a:ln w="222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1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63"/>
    </mc:Choice>
    <mc:Fallback xmlns="">
      <p:transition spd="slow" advTm="3306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19057"/>
            <a:ext cx="11835829" cy="8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Training Response: Score 3 Cont’d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34803-B5AD-461F-8767-AAB9538B4923}"/>
              </a:ext>
            </a:extLst>
          </p:cNvPr>
          <p:cNvSpPr txBox="1"/>
          <p:nvPr/>
        </p:nvSpPr>
        <p:spPr>
          <a:xfrm>
            <a:off x="9925592" y="452295"/>
            <a:ext cx="2009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8 of your Packet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B824AF9-7739-4057-99EB-F8A8132E8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274613"/>
            <a:ext cx="5137367" cy="4783286"/>
          </a:xfrm>
          <a:ln>
            <a:solidFill>
              <a:srgbClr val="00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1">
                <a:latin typeface="Times New Roman"/>
                <a:cs typeface="Times New Roman"/>
              </a:rPr>
              <a:t>Part C</a:t>
            </a:r>
            <a:endParaRPr lang="en-US" sz="160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Write an equation that can be used to find ℎ, the number of hours it will take Hank to paint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hotel rooms.</a:t>
            </a:r>
            <a:endParaRPr lang="en-US" sz="16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1600"/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1600" b="1">
              <a:latin typeface="Times New Roman"/>
              <a:cs typeface="Times New Roman"/>
            </a:endParaRPr>
          </a:p>
          <a:p>
            <a:endParaRPr lang="en-US" sz="1600">
              <a:solidFill>
                <a:srgbClr val="333333"/>
              </a:solidFill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 descr="Incorrect student response for Part C.">
            <a:extLst>
              <a:ext uri="{FF2B5EF4-FFF2-40B4-BE49-F238E27FC236}">
                <a16:creationId xmlns:a16="http://schemas.microsoft.com/office/drawing/2014/main" id="{F87F144A-DF49-43F4-8423-64CF1C7EA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10" y="2487626"/>
            <a:ext cx="4151576" cy="1037894"/>
          </a:xfrm>
          <a:prstGeom prst="rect">
            <a:avLst/>
          </a:prstGeom>
        </p:spPr>
      </p:pic>
      <p:cxnSp>
        <p:nvCxnSpPr>
          <p:cNvPr id="14" name="Straight Arrow Connector 13" descr="Arrow pointing towards student response for Part C.">
            <a:extLst>
              <a:ext uri="{FF2B5EF4-FFF2-40B4-BE49-F238E27FC236}">
                <a16:creationId xmlns:a16="http://schemas.microsoft.com/office/drawing/2014/main" id="{B4892FBC-92D9-4EBF-8B3B-5134E94F9D7E}"/>
              </a:ext>
            </a:extLst>
          </p:cNvPr>
          <p:cNvCxnSpPr>
            <a:cxnSpLocks/>
          </p:cNvCxnSpPr>
          <p:nvPr/>
        </p:nvCxnSpPr>
        <p:spPr>
          <a:xfrm flipH="1" flipV="1">
            <a:off x="1720653" y="3184451"/>
            <a:ext cx="1263702" cy="10378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9DD0F36-7358-4443-9CC5-1A01F4893FB3}"/>
              </a:ext>
            </a:extLst>
          </p:cNvPr>
          <p:cNvSpPr/>
          <p:nvPr/>
        </p:nvSpPr>
        <p:spPr>
          <a:xfrm>
            <a:off x="1133028" y="4222345"/>
            <a:ext cx="3702654" cy="80685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Scoring notes, student swapped the variables, so no credit.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418B28-DDD9-4DD6-AD6F-70C842FEB2B5}"/>
              </a:ext>
            </a:extLst>
          </p:cNvPr>
          <p:cNvSpPr txBox="1">
            <a:spLocks/>
          </p:cNvSpPr>
          <p:nvPr/>
        </p:nvSpPr>
        <p:spPr>
          <a:xfrm>
            <a:off x="6092560" y="1274614"/>
            <a:ext cx="5401030" cy="478328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Times New Roman"/>
                <a:cs typeface="Times New Roman"/>
              </a:rPr>
              <a:t>Part D</a:t>
            </a:r>
            <a:endParaRPr lang="en-US" sz="160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will take Hank 1,200 hours to paint all the hotel rooms. What is the total number of rooms in the hotel? Show or explain how you got your answer.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10" name="Picture 9" descr="Correct student response for Part D.">
            <a:extLst>
              <a:ext uri="{FF2B5EF4-FFF2-40B4-BE49-F238E27FC236}">
                <a16:creationId xmlns:a16="http://schemas.microsoft.com/office/drawing/2014/main" id="{0C2AF481-DF62-412D-8125-4DD335E99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767" y="2534645"/>
            <a:ext cx="4296583" cy="2016089"/>
          </a:xfrm>
          <a:prstGeom prst="rect">
            <a:avLst/>
          </a:prstGeom>
        </p:spPr>
      </p:pic>
      <p:sp>
        <p:nvSpPr>
          <p:cNvPr id="11" name="Oval 10" descr="circled text">
            <a:extLst>
              <a:ext uri="{FF2B5EF4-FFF2-40B4-BE49-F238E27FC236}">
                <a16:creationId xmlns:a16="http://schemas.microsoft.com/office/drawing/2014/main" id="{238D433E-5C81-4D46-9A7B-54D401A1CD67}"/>
              </a:ext>
            </a:extLst>
          </p:cNvPr>
          <p:cNvSpPr/>
          <p:nvPr/>
        </p:nvSpPr>
        <p:spPr>
          <a:xfrm>
            <a:off x="8160453" y="3184451"/>
            <a:ext cx="1419482" cy="489098"/>
          </a:xfrm>
          <a:prstGeom prst="ellipse">
            <a:avLst/>
          </a:prstGeom>
          <a:noFill/>
          <a:ln w="19050">
            <a:solidFill>
              <a:srgbClr val="364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 descr="Arrow pointing towards student response for Part D.">
            <a:extLst>
              <a:ext uri="{FF2B5EF4-FFF2-40B4-BE49-F238E27FC236}">
                <a16:creationId xmlns:a16="http://schemas.microsoft.com/office/drawing/2014/main" id="{E8FB1BB0-34C3-445D-AF5E-DB369AA7D54F}"/>
              </a:ext>
            </a:extLst>
          </p:cNvPr>
          <p:cNvCxnSpPr>
            <a:cxnSpLocks/>
          </p:cNvCxnSpPr>
          <p:nvPr/>
        </p:nvCxnSpPr>
        <p:spPr>
          <a:xfrm flipV="1">
            <a:off x="8218381" y="3928255"/>
            <a:ext cx="406635" cy="9138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9277D26-ACC9-435A-B9C7-325F8922432B}"/>
              </a:ext>
            </a:extLst>
          </p:cNvPr>
          <p:cNvSpPr/>
          <p:nvPr/>
        </p:nvSpPr>
        <p:spPr>
          <a:xfrm>
            <a:off x="6468580" y="4842126"/>
            <a:ext cx="3392112" cy="91387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credit - Student correctly used incorrect equation from part C to answer part D.</a:t>
            </a:r>
          </a:p>
        </p:txBody>
      </p:sp>
    </p:spTree>
    <p:extLst>
      <p:ext uri="{BB962C8B-B14F-4D97-AF65-F5344CB8AC3E}">
        <p14:creationId xmlns:p14="http://schemas.microsoft.com/office/powerpoint/2010/main" val="9171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30"/>
    </mc:Choice>
    <mc:Fallback xmlns="">
      <p:transition spd="slow" advTm="4053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19057"/>
            <a:ext cx="11835829" cy="8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Training Response : Score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BAD5CD-4F57-4497-AAC0-012EB03B34E1}"/>
              </a:ext>
            </a:extLst>
          </p:cNvPr>
          <p:cNvSpPr txBox="1"/>
          <p:nvPr/>
        </p:nvSpPr>
        <p:spPr>
          <a:xfrm>
            <a:off x="9925592" y="452295"/>
            <a:ext cx="2009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9 of your Packet</a:t>
            </a:r>
          </a:p>
        </p:txBody>
      </p:sp>
      <p:sp>
        <p:nvSpPr>
          <p:cNvPr id="6" name="Text Placeholder 2" descr="Correct student response for Part A.">
            <a:extLst>
              <a:ext uri="{FF2B5EF4-FFF2-40B4-BE49-F238E27FC236}">
                <a16:creationId xmlns:a16="http://schemas.microsoft.com/office/drawing/2014/main" id="{CB824AF9-7739-4057-99EB-F8A8132E8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274613"/>
            <a:ext cx="5137367" cy="4783286"/>
          </a:xfrm>
          <a:ln>
            <a:solidFill>
              <a:srgbClr val="00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1" dirty="0">
                <a:latin typeface="Times New Roman"/>
                <a:cs typeface="Times New Roman"/>
              </a:rPr>
              <a:t>Part A </a:t>
            </a:r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many hours will it take Hank to paint 6 hotel rooms? Show or explain how you got your answer.</a:t>
            </a:r>
          </a:p>
          <a:p>
            <a:endParaRPr lang="en-US" sz="1600" dirty="0">
              <a:latin typeface="Arial"/>
              <a:cs typeface="Arial"/>
            </a:endParaRPr>
          </a:p>
          <a:p>
            <a:endParaRPr lang="en-US" sz="700" dirty="0">
              <a:latin typeface="Arial"/>
              <a:cs typeface="Arial"/>
            </a:endParaRPr>
          </a:p>
          <a:p>
            <a:endParaRPr lang="en-US" sz="1600" dirty="0"/>
          </a:p>
          <a:p>
            <a:endParaRPr lang="en-US" sz="900" b="1" dirty="0">
              <a:latin typeface="Times New Roman"/>
              <a:cs typeface="Times New Roman"/>
            </a:endParaRPr>
          </a:p>
          <a:p>
            <a:endParaRPr lang="en-US" sz="1600" b="1" dirty="0">
              <a:latin typeface="Times New Roman"/>
              <a:cs typeface="Times New Roman"/>
            </a:endParaRPr>
          </a:p>
          <a:p>
            <a:endParaRPr lang="en-US" sz="1600" dirty="0">
              <a:solidFill>
                <a:srgbClr val="333333"/>
              </a:solidFill>
              <a:latin typeface="Times New Roman"/>
              <a:cs typeface="Times New Roman"/>
            </a:endParaRPr>
          </a:p>
          <a:p>
            <a:endParaRPr lang="en-US" sz="1900" b="1" dirty="0">
              <a:latin typeface="Times New Roman"/>
              <a:cs typeface="Times New Roman"/>
            </a:endParaRPr>
          </a:p>
          <a:p>
            <a:endParaRPr lang="en-US" sz="1900" b="1" dirty="0">
              <a:latin typeface="Times New Roman"/>
              <a:cs typeface="Times New Roman"/>
            </a:endParaRPr>
          </a:p>
          <a:p>
            <a:endParaRPr lang="en-US" sz="1900" b="1" dirty="0">
              <a:latin typeface="Times New Roman"/>
              <a:cs typeface="Times New Roman"/>
            </a:endParaRPr>
          </a:p>
          <a:p>
            <a:endParaRPr lang="en-US" sz="1900" b="1" dirty="0">
              <a:latin typeface="Times New Roman"/>
              <a:cs typeface="Times New Roman"/>
            </a:endParaRPr>
          </a:p>
          <a:p>
            <a:endParaRPr lang="en-US" sz="1900" b="1" dirty="0">
              <a:latin typeface="Times New Roman"/>
              <a:cs typeface="Times New Roman"/>
            </a:endParaRPr>
          </a:p>
          <a:p>
            <a:endParaRPr lang="en-US" sz="1900" b="1" dirty="0">
              <a:latin typeface="Times New Roman"/>
              <a:cs typeface="Times New Roman"/>
            </a:endParaRPr>
          </a:p>
          <a:p>
            <a:endParaRPr lang="en-US" sz="1900" b="1" dirty="0">
              <a:latin typeface="Times New Roman"/>
              <a:cs typeface="Times New Roman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 descr="Correct student response for Part A.">
            <a:extLst>
              <a:ext uri="{FF2B5EF4-FFF2-40B4-BE49-F238E27FC236}">
                <a16:creationId xmlns:a16="http://schemas.microsoft.com/office/drawing/2014/main" id="{32763E8C-7821-49F1-ABC9-1A2F13484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10" y="2423103"/>
            <a:ext cx="3554457" cy="1716411"/>
          </a:xfrm>
          <a:prstGeom prst="rect">
            <a:avLst/>
          </a:prstGeom>
        </p:spPr>
      </p:pic>
      <p:sp>
        <p:nvSpPr>
          <p:cNvPr id="12" name="Oval 11" descr="Circled text">
            <a:extLst>
              <a:ext uri="{FF2B5EF4-FFF2-40B4-BE49-F238E27FC236}">
                <a16:creationId xmlns:a16="http://schemas.microsoft.com/office/drawing/2014/main" id="{A167451B-2866-4F2C-99AD-2A9F3B973765}"/>
              </a:ext>
            </a:extLst>
          </p:cNvPr>
          <p:cNvSpPr/>
          <p:nvPr/>
        </p:nvSpPr>
        <p:spPr>
          <a:xfrm>
            <a:off x="1848740" y="2879917"/>
            <a:ext cx="951156" cy="401391"/>
          </a:xfrm>
          <a:prstGeom prst="ellipse">
            <a:avLst/>
          </a:prstGeom>
          <a:noFill/>
          <a:ln w="19050">
            <a:solidFill>
              <a:srgbClr val="364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6A50652-A39A-40A7-BE00-1980E788748E}"/>
                  </a:ext>
                </a:extLst>
              </p:cNvPr>
              <p:cNvSpPr/>
              <p:nvPr/>
            </p:nvSpPr>
            <p:spPr>
              <a:xfrm>
                <a:off x="855782" y="4413269"/>
                <a:ext cx="3392112" cy="913870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Student chose to add 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instead of multiplying by 2.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6A50652-A39A-40A7-BE00-1980E7887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82" y="4413269"/>
                <a:ext cx="3392112" cy="913870"/>
              </a:xfrm>
              <a:prstGeom prst="rect">
                <a:avLst/>
              </a:prstGeom>
              <a:blipFill>
                <a:blip r:embed="rId6"/>
                <a:stretch>
                  <a:fillRect l="-1070" r="-178" b="-649"/>
                </a:stretch>
              </a:blipFill>
              <a:ln w="222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 descr="Arrow pointing to student response for Part A.">
            <a:extLst>
              <a:ext uri="{FF2B5EF4-FFF2-40B4-BE49-F238E27FC236}">
                <a16:creationId xmlns:a16="http://schemas.microsoft.com/office/drawing/2014/main" id="{EC0591A8-4A95-490E-B227-F83F29C0041D}"/>
              </a:ext>
            </a:extLst>
          </p:cNvPr>
          <p:cNvCxnSpPr>
            <a:cxnSpLocks/>
          </p:cNvCxnSpPr>
          <p:nvPr/>
        </p:nvCxnSpPr>
        <p:spPr>
          <a:xfrm flipH="1" flipV="1">
            <a:off x="1312563" y="2767914"/>
            <a:ext cx="605121" cy="16325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418B28-DDD9-4DD6-AD6F-70C842FEB2B5}"/>
              </a:ext>
            </a:extLst>
          </p:cNvPr>
          <p:cNvSpPr txBox="1">
            <a:spLocks/>
          </p:cNvSpPr>
          <p:nvPr/>
        </p:nvSpPr>
        <p:spPr>
          <a:xfrm>
            <a:off x="6092560" y="1274614"/>
            <a:ext cx="5401030" cy="478328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Times New Roman"/>
                <a:cs typeface="Times New Roman"/>
              </a:rPr>
              <a:t>Part B</a:t>
            </a:r>
            <a:endParaRPr lang="en-US" sz="1600" dirty="0"/>
          </a:p>
          <a:p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many hours will it take Hank to paint 1 hotel room? Show or explain how you got your answer.</a:t>
            </a:r>
            <a:endParaRPr lang="en-US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 descr="Correct student response for Part B.">
            <a:extLst>
              <a:ext uri="{FF2B5EF4-FFF2-40B4-BE49-F238E27FC236}">
                <a16:creationId xmlns:a16="http://schemas.microsoft.com/office/drawing/2014/main" id="{5E0D158C-2DA7-4F34-B5F7-27F79B297C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8475" y="2281183"/>
            <a:ext cx="4403062" cy="1751218"/>
          </a:xfrm>
          <a:prstGeom prst="rect">
            <a:avLst/>
          </a:prstGeom>
        </p:spPr>
      </p:pic>
      <p:sp>
        <p:nvSpPr>
          <p:cNvPr id="14" name="Oval 13" descr="Circled text">
            <a:extLst>
              <a:ext uri="{FF2B5EF4-FFF2-40B4-BE49-F238E27FC236}">
                <a16:creationId xmlns:a16="http://schemas.microsoft.com/office/drawing/2014/main" id="{5F7B2D35-AD1F-4317-8CC2-CDD0DE5AA270}"/>
              </a:ext>
            </a:extLst>
          </p:cNvPr>
          <p:cNvSpPr/>
          <p:nvPr/>
        </p:nvSpPr>
        <p:spPr>
          <a:xfrm>
            <a:off x="8047048" y="2893066"/>
            <a:ext cx="746027" cy="511795"/>
          </a:xfrm>
          <a:prstGeom prst="ellipse">
            <a:avLst/>
          </a:prstGeom>
          <a:noFill/>
          <a:ln w="19050">
            <a:solidFill>
              <a:srgbClr val="364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6"/>
    </mc:Choice>
    <mc:Fallback xmlns="">
      <p:transition spd="slow" advTm="2051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19057"/>
            <a:ext cx="11835829" cy="8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Training Response : Score 2 Cont’d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154E82-C14E-457A-9077-8DAD180D4A9D}"/>
              </a:ext>
            </a:extLst>
          </p:cNvPr>
          <p:cNvSpPr txBox="1"/>
          <p:nvPr/>
        </p:nvSpPr>
        <p:spPr>
          <a:xfrm>
            <a:off x="9925592" y="452295"/>
            <a:ext cx="2009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9 of your Packet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B824AF9-7739-4057-99EB-F8A8132E8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274613"/>
            <a:ext cx="5137367" cy="4783286"/>
          </a:xfrm>
          <a:ln>
            <a:solidFill>
              <a:srgbClr val="00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1" dirty="0">
                <a:latin typeface="Times New Roman"/>
                <a:cs typeface="Times New Roman"/>
              </a:rPr>
              <a:t>Part C</a:t>
            </a:r>
            <a:endParaRPr lang="en-US" sz="16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Write an equation that can be used to find ℎ, the number of hours it will take Hank to paint 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hotel rooms.</a:t>
            </a:r>
            <a:endParaRPr lang="en-US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endParaRPr lang="en-US" sz="700" dirty="0">
              <a:latin typeface="Arial"/>
              <a:cs typeface="Arial"/>
            </a:endParaRPr>
          </a:p>
          <a:p>
            <a:endParaRPr lang="en-US" sz="1600" dirty="0"/>
          </a:p>
          <a:p>
            <a:endParaRPr lang="en-US" sz="900" b="1" dirty="0">
              <a:latin typeface="Times New Roman"/>
              <a:cs typeface="Times New Roman"/>
            </a:endParaRPr>
          </a:p>
          <a:p>
            <a:endParaRPr lang="en-US" sz="1600" b="1" dirty="0">
              <a:latin typeface="Times New Roman"/>
              <a:cs typeface="Times New Roman"/>
            </a:endParaRPr>
          </a:p>
          <a:p>
            <a:endParaRPr lang="en-US" sz="1600" dirty="0">
              <a:solidFill>
                <a:srgbClr val="333333"/>
              </a:solidFill>
              <a:latin typeface="Times New Roman"/>
              <a:cs typeface="Times New Roman"/>
            </a:endParaRPr>
          </a:p>
          <a:p>
            <a:endParaRPr lang="en-US" sz="1900" b="1" dirty="0">
              <a:latin typeface="Times New Roman"/>
              <a:cs typeface="Times New Roman"/>
            </a:endParaRPr>
          </a:p>
          <a:p>
            <a:endParaRPr lang="en-US" sz="1900" b="1" dirty="0">
              <a:latin typeface="Times New Roman"/>
              <a:cs typeface="Times New Roman"/>
            </a:endParaRPr>
          </a:p>
          <a:p>
            <a:endParaRPr lang="en-US" sz="1900" b="1" dirty="0">
              <a:latin typeface="Times New Roman"/>
              <a:cs typeface="Times New Roman"/>
            </a:endParaRPr>
          </a:p>
          <a:p>
            <a:endParaRPr lang="en-US" sz="1900" b="1" dirty="0">
              <a:latin typeface="Times New Roman"/>
              <a:cs typeface="Times New Roman"/>
            </a:endParaRPr>
          </a:p>
          <a:p>
            <a:endParaRPr lang="en-US" sz="1900" b="1" dirty="0">
              <a:latin typeface="Times New Roman"/>
              <a:cs typeface="Times New Roman"/>
            </a:endParaRPr>
          </a:p>
          <a:p>
            <a:endParaRPr lang="en-US" sz="1900" b="1" dirty="0">
              <a:latin typeface="Times New Roman"/>
              <a:cs typeface="Times New Roman"/>
            </a:endParaRPr>
          </a:p>
          <a:p>
            <a:endParaRPr lang="en-US" sz="1900" b="1" dirty="0">
              <a:latin typeface="Times New Roman"/>
              <a:cs typeface="Times New Roman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 descr="Incorrect student response for Part C.">
            <a:extLst>
              <a:ext uri="{FF2B5EF4-FFF2-40B4-BE49-F238E27FC236}">
                <a16:creationId xmlns:a16="http://schemas.microsoft.com/office/drawing/2014/main" id="{61E03323-B7B6-43C6-B40F-99EEE61BF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43" y="2312515"/>
            <a:ext cx="3914034" cy="86317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418B28-DDD9-4DD6-AD6F-70C842FEB2B5}"/>
              </a:ext>
            </a:extLst>
          </p:cNvPr>
          <p:cNvSpPr txBox="1">
            <a:spLocks/>
          </p:cNvSpPr>
          <p:nvPr/>
        </p:nvSpPr>
        <p:spPr>
          <a:xfrm>
            <a:off x="6092560" y="1274614"/>
            <a:ext cx="5401030" cy="478328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Times New Roman"/>
                <a:cs typeface="Times New Roman"/>
              </a:rPr>
              <a:t>Part D</a:t>
            </a:r>
            <a:endParaRPr lang="en-US" sz="160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will take Hank 1,200 hours to paint all the hotel rooms. What is the total number of rooms in the hotel? Show or explain how you got your answer.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14" name="Picture 13" descr="Incorrect student response for Part D.">
            <a:extLst>
              <a:ext uri="{FF2B5EF4-FFF2-40B4-BE49-F238E27FC236}">
                <a16:creationId xmlns:a16="http://schemas.microsoft.com/office/drawing/2014/main" id="{6263BDFB-AA5D-4E91-9BE8-E728A0B53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316" y="2444205"/>
            <a:ext cx="3722994" cy="12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4"/>
    </mc:Choice>
    <mc:Fallback xmlns="">
      <p:transition spd="slow" advTm="996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19057"/>
            <a:ext cx="11835829" cy="8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Training Response : Score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30B56-1843-4724-B621-82B49DEA7484}"/>
              </a:ext>
            </a:extLst>
          </p:cNvPr>
          <p:cNvSpPr txBox="1"/>
          <p:nvPr/>
        </p:nvSpPr>
        <p:spPr>
          <a:xfrm>
            <a:off x="9675628" y="215746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10 of your Packet</a:t>
            </a:r>
          </a:p>
        </p:txBody>
      </p:sp>
      <p:pic>
        <p:nvPicPr>
          <p:cNvPr id="9" name="Picture 8" descr="Incorrect student responses to Parts A and B.">
            <a:extLst>
              <a:ext uri="{FF2B5EF4-FFF2-40B4-BE49-F238E27FC236}">
                <a16:creationId xmlns:a16="http://schemas.microsoft.com/office/drawing/2014/main" id="{0D5E8DF6-5556-4542-BB4B-8CF0525A5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1228725"/>
            <a:ext cx="5200650" cy="4876800"/>
          </a:xfrm>
          <a:prstGeom prst="rect">
            <a:avLst/>
          </a:prstGeom>
        </p:spPr>
      </p:pic>
      <p:pic>
        <p:nvPicPr>
          <p:cNvPr id="10" name="Picture 9" descr="Correct student response to Part C and incorrect student response to Part D.">
            <a:extLst>
              <a:ext uri="{FF2B5EF4-FFF2-40B4-BE49-F238E27FC236}">
                <a16:creationId xmlns:a16="http://schemas.microsoft.com/office/drawing/2014/main" id="{873A6BC2-3CF7-BFCA-74B8-EB0DCDDE8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325" y="1204913"/>
            <a:ext cx="5543550" cy="49244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299163-1F5F-429F-94F7-5114C8B2C4BA}"/>
              </a:ext>
            </a:extLst>
          </p:cNvPr>
          <p:cNvSpPr/>
          <p:nvPr/>
        </p:nvSpPr>
        <p:spPr>
          <a:xfrm>
            <a:off x="7040571" y="586526"/>
            <a:ext cx="4453019" cy="63651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correctly used incorrect answer from part B to create a correct equation in part C.</a:t>
            </a:r>
          </a:p>
        </p:txBody>
      </p:sp>
    </p:spTree>
    <p:extLst>
      <p:ext uri="{BB962C8B-B14F-4D97-AF65-F5344CB8AC3E}">
        <p14:creationId xmlns:p14="http://schemas.microsoft.com/office/powerpoint/2010/main" val="986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21"/>
    </mc:Choice>
    <mc:Fallback xmlns="">
      <p:transition spd="slow" advTm="2602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A93370-A803-4CDD-8A3E-4C80D6D6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2E90BD6-38FB-46AA-B833-378D561CD6D2}"/>
              </a:ext>
            </a:extLst>
          </p:cNvPr>
          <p:cNvSpPr txBox="1">
            <a:spLocks/>
          </p:cNvSpPr>
          <p:nvPr/>
        </p:nvSpPr>
        <p:spPr>
          <a:xfrm>
            <a:off x="1350182" y="1895681"/>
            <a:ext cx="10990385" cy="4747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en-US">
                <a:latin typeface="Times New Roman"/>
                <a:cs typeface="Times New Roman"/>
              </a:rPr>
              <a:t>Overview of MCAS test development and scoring process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en-US">
                <a:latin typeface="Times New Roman"/>
                <a:cs typeface="Times New Roman"/>
              </a:rPr>
              <a:t>Middle School Constructed Response (CR) scoring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/>
                <a:cs typeface="Times New Roman"/>
              </a:rPr>
              <a:t>Question 1: Ratios and Proportional Relationships – 7-RP.A.1</a:t>
            </a:r>
            <a:endParaRPr lang="en-US" sz="2800">
              <a:solidFill>
                <a:srgbClr val="898989"/>
              </a:solidFill>
              <a:latin typeface="Times New Roman"/>
              <a:cs typeface="Times New Roman"/>
            </a:endParaRP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/>
                <a:cs typeface="Times New Roman"/>
              </a:rPr>
              <a:t>Question 2: Functions – 8-F.B.4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en-US">
                <a:latin typeface="Times New Roman"/>
                <a:cs typeface="Times New Roman"/>
              </a:rPr>
              <a:t>Practice with scoring student work samples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en-US">
                <a:latin typeface="Times New Roman"/>
                <a:cs typeface="Times New Roman"/>
              </a:rPr>
              <a:t>Review of resources available on the Department’s website</a:t>
            </a:r>
          </a:p>
        </p:txBody>
      </p:sp>
    </p:spTree>
    <p:extLst>
      <p:ext uri="{BB962C8B-B14F-4D97-AF65-F5344CB8AC3E}">
        <p14:creationId xmlns:p14="http://schemas.microsoft.com/office/powerpoint/2010/main" val="21785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55"/>
    </mc:Choice>
    <mc:Fallback xmlns="">
      <p:transition spd="slow" advTm="3995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19057"/>
            <a:ext cx="11835829" cy="8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Training Response : Score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9F83A7-ED48-4279-8B91-351252B7CD61}"/>
              </a:ext>
            </a:extLst>
          </p:cNvPr>
          <p:cNvSpPr txBox="1"/>
          <p:nvPr/>
        </p:nvSpPr>
        <p:spPr>
          <a:xfrm>
            <a:off x="9632333" y="543622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11 of your Packet</a:t>
            </a:r>
          </a:p>
        </p:txBody>
      </p:sp>
      <p:pic>
        <p:nvPicPr>
          <p:cNvPr id="22" name="Picture 21" descr="Incorrect student responses to Parts A and B.">
            <a:extLst>
              <a:ext uri="{FF2B5EF4-FFF2-40B4-BE49-F238E27FC236}">
                <a16:creationId xmlns:a16="http://schemas.microsoft.com/office/drawing/2014/main" id="{111F5CE2-6EF1-E6CE-49D7-91981097EE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6"/>
          <a:stretch/>
        </p:blipFill>
        <p:spPr>
          <a:xfrm>
            <a:off x="442548" y="1126981"/>
            <a:ext cx="5487166" cy="48108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FAB163E-0322-4B30-B845-008276035919}"/>
              </a:ext>
            </a:extLst>
          </p:cNvPr>
          <p:cNvSpPr/>
          <p:nvPr/>
        </p:nvSpPr>
        <p:spPr>
          <a:xfrm>
            <a:off x="3100406" y="5945443"/>
            <a:ext cx="5300430" cy="64958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had the beginning of the strategy to find “half” of 6 but didn’t follow through correctly. Insufficient.</a:t>
            </a:r>
          </a:p>
        </p:txBody>
      </p:sp>
      <p:pic>
        <p:nvPicPr>
          <p:cNvPr id="18" name="Picture 17" descr="Incorrect student responses to Parts C and D.">
            <a:extLst>
              <a:ext uri="{FF2B5EF4-FFF2-40B4-BE49-F238E27FC236}">
                <a16:creationId xmlns:a16="http://schemas.microsoft.com/office/drawing/2014/main" id="{F23B41C8-9A31-E74B-8069-FC14FAF42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241" y="1088881"/>
            <a:ext cx="5477639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8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98"/>
    </mc:Choice>
    <mc:Fallback xmlns="">
      <p:transition spd="slow" advTm="3449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F35003-93F4-4022-A976-93D4249E0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Individual Practice of Scoring Student Responses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AE72804-ABDB-4BCE-9B05-77C2C80FAE0A}"/>
              </a:ext>
            </a:extLst>
          </p:cNvPr>
          <p:cNvSpPr txBox="1">
            <a:spLocks/>
          </p:cNvSpPr>
          <p:nvPr/>
        </p:nvSpPr>
        <p:spPr>
          <a:xfrm>
            <a:off x="456755" y="2354622"/>
            <a:ext cx="10990385" cy="32755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400">
                <a:latin typeface="Times New Roman"/>
                <a:cs typeface="Times New Roman"/>
              </a:rPr>
              <a:t>Question 1: </a:t>
            </a:r>
            <a:r>
              <a:rPr lang="en-US" sz="3400">
                <a:solidFill>
                  <a:srgbClr val="000000"/>
                </a:solidFill>
                <a:latin typeface="Times New Roman"/>
                <a:cs typeface="Times New Roman"/>
              </a:rPr>
              <a:t>7-RP.A.1</a:t>
            </a:r>
            <a:r>
              <a:rPr lang="en-US" sz="340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3400">
                <a:latin typeface="Times New Roman"/>
                <a:cs typeface="Times New Roman"/>
              </a:rPr>
              <a:t>(</a:t>
            </a:r>
            <a:r>
              <a:rPr lang="en-US" altLang="en-US" sz="3400" i="1">
                <a:latin typeface="Times New Roman"/>
                <a:cs typeface="Times New Roman"/>
              </a:rPr>
              <a:t>Released 2023</a:t>
            </a:r>
            <a:r>
              <a:rPr lang="en-US" altLang="en-US" sz="3400">
                <a:latin typeface="Times New Roman"/>
                <a:cs typeface="Times New Roman"/>
              </a:rPr>
              <a:t>)</a:t>
            </a:r>
          </a:p>
          <a:p>
            <a:pPr marL="0" indent="0">
              <a:buNone/>
            </a:pPr>
            <a:endParaRPr lang="en-US" altLang="en-US" sz="3400">
              <a:latin typeface="Times New Roman"/>
              <a:cs typeface="Times New Roman"/>
            </a:endParaRP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sz="3400">
                <a:solidFill>
                  <a:srgbClr val="4948B6"/>
                </a:solidFill>
                <a:latin typeface="Times New Roman"/>
                <a:cs typeface="Times New Roman"/>
              </a:rPr>
              <a:t>Revisit the following: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3400">
                <a:solidFill>
                  <a:srgbClr val="4948B6"/>
                </a:solidFill>
                <a:latin typeface="Times New Roman"/>
                <a:cs typeface="Times New Roman"/>
              </a:rPr>
              <a:t>the Question,</a:t>
            </a:r>
            <a:endParaRPr lang="en-US" altLang="en-US" sz="340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3400">
                <a:solidFill>
                  <a:srgbClr val="4948B6"/>
                </a:solidFill>
                <a:latin typeface="Times New Roman"/>
                <a:cs typeface="Times New Roman"/>
              </a:rPr>
              <a:t>the Sample Response,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3400">
                <a:solidFill>
                  <a:srgbClr val="4948B6"/>
                </a:solidFill>
                <a:latin typeface="Times New Roman"/>
                <a:cs typeface="Times New Roman"/>
              </a:rPr>
              <a:t>the Scoring Guide, and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3400">
                <a:solidFill>
                  <a:srgbClr val="4948B6"/>
                </a:solidFill>
                <a:latin typeface="Times New Roman"/>
                <a:cs typeface="Times New Roman"/>
              </a:rPr>
              <a:t>the Scoring Notes.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3400">
              <a:solidFill>
                <a:srgbClr val="4948B6"/>
              </a:solidFill>
              <a:latin typeface="Times New Roman"/>
              <a:cs typeface="Times New Roman"/>
            </a:endParaRP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sz="3400">
                <a:solidFill>
                  <a:srgbClr val="4948B6"/>
                </a:solidFill>
                <a:latin typeface="Times New Roman"/>
                <a:cs typeface="Times New Roman"/>
              </a:rPr>
              <a:t>Read the Sample Response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sz="3400">
                <a:solidFill>
                  <a:srgbClr val="4948B6"/>
                </a:solidFill>
                <a:latin typeface="Times New Roman"/>
                <a:cs typeface="Times New Roman"/>
              </a:rPr>
              <a:t>Use the Training Response papers to score the response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sz="3400">
                <a:solidFill>
                  <a:srgbClr val="4948B6"/>
                </a:solidFill>
                <a:latin typeface="Times New Roman"/>
                <a:cs typeface="Times New Roman"/>
              </a:rPr>
              <a:t>Choose one score that you think best represents the response.</a:t>
            </a:r>
          </a:p>
          <a:p>
            <a:pPr marL="0" indent="0">
              <a:buNone/>
            </a:pPr>
            <a:endParaRPr lang="en-US" altLang="en-US"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97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83"/>
    </mc:Choice>
    <mc:Fallback xmlns="">
      <p:transition spd="slow" advTm="5458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19057"/>
            <a:ext cx="11835829" cy="8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Practice Response 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23579D-E991-40B5-AB4A-9F98ADD31FAA}"/>
              </a:ext>
            </a:extLst>
          </p:cNvPr>
          <p:cNvSpPr txBox="1"/>
          <p:nvPr/>
        </p:nvSpPr>
        <p:spPr>
          <a:xfrm>
            <a:off x="9675628" y="39880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13 of your Packet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29A213-C3BB-4CCC-A489-37909A073123}"/>
              </a:ext>
            </a:extLst>
          </p:cNvPr>
          <p:cNvSpPr/>
          <p:nvPr/>
        </p:nvSpPr>
        <p:spPr>
          <a:xfrm>
            <a:off x="6636289" y="535425"/>
            <a:ext cx="1325784" cy="52193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Score: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58C63C-68C5-4C32-9B0D-D4A4D551D190}"/>
              </a:ext>
            </a:extLst>
          </p:cNvPr>
          <p:cNvSpPr txBox="1"/>
          <p:nvPr/>
        </p:nvSpPr>
        <p:spPr>
          <a:xfrm>
            <a:off x="7962073" y="411026"/>
            <a:ext cx="3531517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Full credit             C – No credit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Full credit             D – No credit</a:t>
            </a:r>
          </a:p>
        </p:txBody>
      </p:sp>
      <p:pic>
        <p:nvPicPr>
          <p:cNvPr id="4" name="Picture 3" descr="Correct student responses to Parts A and B.">
            <a:extLst>
              <a:ext uri="{FF2B5EF4-FFF2-40B4-BE49-F238E27FC236}">
                <a16:creationId xmlns:a16="http://schemas.microsoft.com/office/drawing/2014/main" id="{801479D0-D83A-C0DE-B15B-3F22BECE3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44" y="1217553"/>
            <a:ext cx="5269375" cy="4932435"/>
          </a:xfrm>
          <a:prstGeom prst="rect">
            <a:avLst/>
          </a:prstGeom>
        </p:spPr>
      </p:pic>
      <p:pic>
        <p:nvPicPr>
          <p:cNvPr id="19" name="Picture 18" descr="Incorrect student responses to Parts C and D.">
            <a:extLst>
              <a:ext uri="{FF2B5EF4-FFF2-40B4-BE49-F238E27FC236}">
                <a16:creationId xmlns:a16="http://schemas.microsoft.com/office/drawing/2014/main" id="{1498000D-CD3A-ECC1-E8C9-609096CF7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49326"/>
            <a:ext cx="5567672" cy="49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25"/>
    </mc:Choice>
    <mc:Fallback xmlns="">
      <p:transition spd="slow" advTm="2342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19057"/>
            <a:ext cx="11835829" cy="8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Practice Response 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CC7713-4554-4729-B9A3-C033363F1DB8}"/>
              </a:ext>
            </a:extLst>
          </p:cNvPr>
          <p:cNvSpPr txBox="1"/>
          <p:nvPr/>
        </p:nvSpPr>
        <p:spPr>
          <a:xfrm>
            <a:off x="9675628" y="39880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14 of your Packet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06A6E8-5763-4EB8-ABF8-5BA9623237B2}"/>
              </a:ext>
            </a:extLst>
          </p:cNvPr>
          <p:cNvSpPr/>
          <p:nvPr/>
        </p:nvSpPr>
        <p:spPr>
          <a:xfrm>
            <a:off x="6415785" y="629922"/>
            <a:ext cx="1325784" cy="49729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Score: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01B107-8530-4375-85F7-E49F75EC7490}"/>
              </a:ext>
            </a:extLst>
          </p:cNvPr>
          <p:cNvSpPr txBox="1"/>
          <p:nvPr/>
        </p:nvSpPr>
        <p:spPr>
          <a:xfrm>
            <a:off x="7741569" y="480886"/>
            <a:ext cx="3752021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Full credit             C – Full credit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Full credit             D – Full credit</a:t>
            </a:r>
          </a:p>
        </p:txBody>
      </p:sp>
      <p:pic>
        <p:nvPicPr>
          <p:cNvPr id="5" name="Picture 4" descr="Correct student responses to Parts A and B.">
            <a:extLst>
              <a:ext uri="{FF2B5EF4-FFF2-40B4-BE49-F238E27FC236}">
                <a16:creationId xmlns:a16="http://schemas.microsoft.com/office/drawing/2014/main" id="{8863B8CB-2893-D2BF-5FB1-71E8B2D0D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87" y="1199085"/>
            <a:ext cx="5220495" cy="4916121"/>
          </a:xfrm>
          <a:prstGeom prst="rect">
            <a:avLst/>
          </a:prstGeom>
        </p:spPr>
      </p:pic>
      <p:pic>
        <p:nvPicPr>
          <p:cNvPr id="21" name="Picture 20" descr="Correct student responses to Parts C and D.">
            <a:extLst>
              <a:ext uri="{FF2B5EF4-FFF2-40B4-BE49-F238E27FC236}">
                <a16:creationId xmlns:a16="http://schemas.microsoft.com/office/drawing/2014/main" id="{63EBC354-9339-6A00-D04E-0A8753969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344" y="1219110"/>
            <a:ext cx="5462245" cy="49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5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03"/>
    </mc:Choice>
    <mc:Fallback xmlns="">
      <p:transition spd="slow" advTm="2700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06701"/>
            <a:ext cx="11835829" cy="69774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Practice Response 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5C431-279B-4F0C-B47D-4FF2EF71BBB1}"/>
              </a:ext>
            </a:extLst>
          </p:cNvPr>
          <p:cNvSpPr txBox="1"/>
          <p:nvPr/>
        </p:nvSpPr>
        <p:spPr>
          <a:xfrm>
            <a:off x="9675628" y="39880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15 of your Packet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1AC9F0-7ADF-45C3-A4FE-891626360292}"/>
              </a:ext>
            </a:extLst>
          </p:cNvPr>
          <p:cNvSpPr/>
          <p:nvPr/>
        </p:nvSpPr>
        <p:spPr>
          <a:xfrm>
            <a:off x="6247631" y="875898"/>
            <a:ext cx="1325784" cy="52193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Score: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71593C-ED71-4757-AA83-34EFA09CD61D}"/>
              </a:ext>
            </a:extLst>
          </p:cNvPr>
          <p:cNvSpPr txBox="1"/>
          <p:nvPr/>
        </p:nvSpPr>
        <p:spPr>
          <a:xfrm>
            <a:off x="7573415" y="751499"/>
            <a:ext cx="3895461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Full credit                  C – No credit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No credit                    D – No credit</a:t>
            </a:r>
          </a:p>
        </p:txBody>
      </p:sp>
      <p:pic>
        <p:nvPicPr>
          <p:cNvPr id="9" name="Picture 8" descr="Correct student response to Part A and incorrect student response to Part B.">
            <a:extLst>
              <a:ext uri="{FF2B5EF4-FFF2-40B4-BE49-F238E27FC236}">
                <a16:creationId xmlns:a16="http://schemas.microsoft.com/office/drawing/2014/main" id="{B8DDDE31-B4AA-EA44-4A0D-124835D6A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03" y="1608247"/>
            <a:ext cx="5258534" cy="403916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8458B3-55C5-4407-8F01-B71992AAD136}"/>
              </a:ext>
            </a:extLst>
          </p:cNvPr>
          <p:cNvSpPr/>
          <p:nvPr/>
        </p:nvSpPr>
        <p:spPr>
          <a:xfrm>
            <a:off x="2019283" y="2975229"/>
            <a:ext cx="2872204" cy="67741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Answer-only was given full credit per scoring notes.</a:t>
            </a:r>
          </a:p>
        </p:txBody>
      </p:sp>
      <p:pic>
        <p:nvPicPr>
          <p:cNvPr id="22" name="Picture 21" descr="Incorrect student responses to Parts C and D.">
            <a:extLst>
              <a:ext uri="{FF2B5EF4-FFF2-40B4-BE49-F238E27FC236}">
                <a16:creationId xmlns:a16="http://schemas.microsoft.com/office/drawing/2014/main" id="{99271015-05AC-8107-1AB9-FEE903C1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924" y="1608247"/>
            <a:ext cx="5482973" cy="394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0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95"/>
    </mc:Choice>
    <mc:Fallback xmlns="">
      <p:transition spd="slow" advTm="3689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19057"/>
            <a:ext cx="11835829" cy="8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Practice Response 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934865-64F7-40A0-A17C-8BC28B26FBED}"/>
              </a:ext>
            </a:extLst>
          </p:cNvPr>
          <p:cNvSpPr txBox="1"/>
          <p:nvPr/>
        </p:nvSpPr>
        <p:spPr>
          <a:xfrm>
            <a:off x="9675628" y="39880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16 of your Packet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D142BB-47FC-4073-9419-F8D34BC3C6C9}"/>
              </a:ext>
            </a:extLst>
          </p:cNvPr>
          <p:cNvSpPr/>
          <p:nvPr/>
        </p:nvSpPr>
        <p:spPr>
          <a:xfrm>
            <a:off x="6208101" y="629835"/>
            <a:ext cx="1325784" cy="52193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Score: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C70479-0AAF-46B9-8CB6-163275D0BF1D}"/>
              </a:ext>
            </a:extLst>
          </p:cNvPr>
          <p:cNvSpPr txBox="1"/>
          <p:nvPr/>
        </p:nvSpPr>
        <p:spPr>
          <a:xfrm>
            <a:off x="7533885" y="507873"/>
            <a:ext cx="3880704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No credit                    C – No credit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No credit                    D – No credit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B824AF9-7739-4057-99EB-F8A8132E8E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347" y="1447608"/>
            <a:ext cx="5137367" cy="4413806"/>
          </a:xfrm>
          <a:ln>
            <a:solidFill>
              <a:srgbClr val="00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1">
                <a:latin typeface="Times New Roman"/>
                <a:cs typeface="Times New Roman"/>
              </a:rPr>
              <a:t>Part A </a:t>
            </a:r>
            <a:endParaRPr lang="en-US" sz="1600">
              <a:latin typeface="Times New Roman"/>
              <a:cs typeface="Times New Roman"/>
            </a:endParaRPr>
          </a:p>
          <a:p>
            <a:endParaRPr lang="en-US" sz="16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1600"/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1600" b="1">
              <a:latin typeface="Times New Roman"/>
              <a:cs typeface="Times New Roman"/>
            </a:endParaRPr>
          </a:p>
          <a:p>
            <a:endParaRPr lang="en-US" sz="1600" b="1">
              <a:latin typeface="Times New Roman"/>
              <a:cs typeface="Times New Roman"/>
            </a:endParaRPr>
          </a:p>
          <a:p>
            <a:r>
              <a:rPr lang="en-US" sz="1600" b="1">
                <a:latin typeface="Times New Roman"/>
                <a:cs typeface="Times New Roman"/>
              </a:rPr>
              <a:t>Part B</a:t>
            </a:r>
            <a:endParaRPr lang="en-US" sz="1600"/>
          </a:p>
          <a:p>
            <a:endParaRPr lang="en-US" sz="1600" b="1">
              <a:latin typeface="Times New Roman"/>
              <a:cs typeface="Times New Roman"/>
            </a:endParaRPr>
          </a:p>
          <a:p>
            <a:endParaRPr lang="en-US" sz="1600">
              <a:solidFill>
                <a:srgbClr val="333333"/>
              </a:solidFill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 descr="Incorrect student response for Part A.">
            <a:extLst>
              <a:ext uri="{FF2B5EF4-FFF2-40B4-BE49-F238E27FC236}">
                <a16:creationId xmlns:a16="http://schemas.microsoft.com/office/drawing/2014/main" id="{7B59290E-5AC6-4003-BBB9-48FC6D54B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54" y="1812491"/>
            <a:ext cx="3278718" cy="1471060"/>
          </a:xfrm>
          <a:prstGeom prst="rect">
            <a:avLst/>
          </a:prstGeom>
        </p:spPr>
      </p:pic>
      <p:pic>
        <p:nvPicPr>
          <p:cNvPr id="9" name="Picture 8" descr="Incorrect student response for Part B.">
            <a:extLst>
              <a:ext uri="{FF2B5EF4-FFF2-40B4-BE49-F238E27FC236}">
                <a16:creationId xmlns:a16="http://schemas.microsoft.com/office/drawing/2014/main" id="{606B40D8-AAA2-4E5B-ADC5-571CD7105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30" y="4196277"/>
            <a:ext cx="3425900" cy="127657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418B28-DDD9-4DD6-AD6F-70C842FEB2B5}"/>
              </a:ext>
            </a:extLst>
          </p:cNvPr>
          <p:cNvSpPr txBox="1">
            <a:spLocks/>
          </p:cNvSpPr>
          <p:nvPr/>
        </p:nvSpPr>
        <p:spPr>
          <a:xfrm>
            <a:off x="6104916" y="1447609"/>
            <a:ext cx="5401030" cy="441380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Times New Roman"/>
                <a:cs typeface="Times New Roman"/>
              </a:rPr>
              <a:t>Part C</a:t>
            </a:r>
            <a:endParaRPr lang="en-US" sz="160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/>
                <a:cs typeface="Times New Roman"/>
              </a:rPr>
              <a:t>Part D</a:t>
            </a:r>
            <a:endParaRPr lang="en-US" sz="160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12" name="Picture 11" descr="Incorrect student response for Part C.">
            <a:extLst>
              <a:ext uri="{FF2B5EF4-FFF2-40B4-BE49-F238E27FC236}">
                <a16:creationId xmlns:a16="http://schemas.microsoft.com/office/drawing/2014/main" id="{DCCEE35A-8C74-4B9E-AD4E-333FD3388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24" y="1812491"/>
            <a:ext cx="3969315" cy="1071564"/>
          </a:xfrm>
          <a:prstGeom prst="rect">
            <a:avLst/>
          </a:prstGeom>
        </p:spPr>
      </p:pic>
      <p:pic>
        <p:nvPicPr>
          <p:cNvPr id="15" name="Picture 14" descr="Incorrect student response for Part D.">
            <a:extLst>
              <a:ext uri="{FF2B5EF4-FFF2-40B4-BE49-F238E27FC236}">
                <a16:creationId xmlns:a16="http://schemas.microsoft.com/office/drawing/2014/main" id="{4652D377-F186-402F-8159-81FD30288B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7124" y="3601995"/>
            <a:ext cx="4016456" cy="90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21"/>
    </mc:Choice>
    <mc:Fallback xmlns="">
      <p:transition spd="slow" advTm="1492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19058"/>
            <a:ext cx="11835829" cy="57892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Practice Response 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FDE65A-9EA1-427C-AFB0-7B4952C2735D}"/>
              </a:ext>
            </a:extLst>
          </p:cNvPr>
          <p:cNvSpPr txBox="1"/>
          <p:nvPr/>
        </p:nvSpPr>
        <p:spPr>
          <a:xfrm>
            <a:off x="9675628" y="39880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17 of your Packet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3BD90F-9ACD-4BE6-BA77-109B03CEEB1B}"/>
              </a:ext>
            </a:extLst>
          </p:cNvPr>
          <p:cNvSpPr/>
          <p:nvPr/>
        </p:nvSpPr>
        <p:spPr>
          <a:xfrm>
            <a:off x="6254888" y="565026"/>
            <a:ext cx="1325784" cy="52193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Score: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FF0EB2-E066-4B65-A20F-01C96C268F5A}"/>
              </a:ext>
            </a:extLst>
          </p:cNvPr>
          <p:cNvSpPr txBox="1"/>
          <p:nvPr/>
        </p:nvSpPr>
        <p:spPr>
          <a:xfrm>
            <a:off x="7580672" y="450837"/>
            <a:ext cx="3883352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Full credit               C – No credit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Full credit               D – Full credit</a:t>
            </a:r>
          </a:p>
        </p:txBody>
      </p:sp>
      <p:pic>
        <p:nvPicPr>
          <p:cNvPr id="4" name="Picture 3" descr="Correct student responses to Parts A and B.">
            <a:extLst>
              <a:ext uri="{FF2B5EF4-FFF2-40B4-BE49-F238E27FC236}">
                <a16:creationId xmlns:a16="http://schemas.microsoft.com/office/drawing/2014/main" id="{01B10356-8F72-797F-75BC-962C023E9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69" y="982653"/>
            <a:ext cx="5229955" cy="5125165"/>
          </a:xfrm>
          <a:prstGeom prst="rect">
            <a:avLst/>
          </a:prstGeom>
        </p:spPr>
      </p:pic>
      <p:pic>
        <p:nvPicPr>
          <p:cNvPr id="12" name="Picture 11" descr="Incorrect student response to Part C and correct student response to Part D.">
            <a:extLst>
              <a:ext uri="{FF2B5EF4-FFF2-40B4-BE49-F238E27FC236}">
                <a16:creationId xmlns:a16="http://schemas.microsoft.com/office/drawing/2014/main" id="{232DA1A6-BF9D-2029-7B40-4C10118C9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773" y="1328947"/>
            <a:ext cx="5477639" cy="48012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FD076AA-A534-4C34-9697-933C88256C72}"/>
              </a:ext>
            </a:extLst>
          </p:cNvPr>
          <p:cNvSpPr/>
          <p:nvPr/>
        </p:nvSpPr>
        <p:spPr>
          <a:xfrm>
            <a:off x="6917780" y="4943632"/>
            <a:ext cx="2195833" cy="91387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did not use their equation from part C.</a:t>
            </a:r>
          </a:p>
        </p:txBody>
      </p:sp>
    </p:spTree>
    <p:extLst>
      <p:ext uri="{BB962C8B-B14F-4D97-AF65-F5344CB8AC3E}">
        <p14:creationId xmlns:p14="http://schemas.microsoft.com/office/powerpoint/2010/main" val="23625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96"/>
    </mc:Choice>
    <mc:Fallback xmlns="">
      <p:transition spd="slow" advTm="45796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5BCCF3-146F-46F2-BFE9-E94EDCE21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47" y="382882"/>
            <a:ext cx="11368596" cy="1042852"/>
          </a:xfrm>
        </p:spPr>
        <p:txBody>
          <a:bodyPr>
            <a:normAutofit/>
          </a:bodyPr>
          <a:lstStyle/>
          <a:p>
            <a:r>
              <a:rPr lang="en-US" sz="3200"/>
              <a:t>Second Scoring Demonstration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84254DC-33A4-4979-9F76-ED48C57615F7}"/>
              </a:ext>
            </a:extLst>
          </p:cNvPr>
          <p:cNvSpPr txBox="1">
            <a:spLocks/>
          </p:cNvSpPr>
          <p:nvPr/>
        </p:nvSpPr>
        <p:spPr>
          <a:xfrm>
            <a:off x="765894" y="1962230"/>
            <a:ext cx="11691473" cy="3963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>
                <a:latin typeface="Times New Roman"/>
                <a:cs typeface="Times New Roman"/>
              </a:rPr>
              <a:t>Question 2: </a:t>
            </a:r>
            <a:r>
              <a:rPr lang="en-US" sz="2200">
                <a:solidFill>
                  <a:srgbClr val="000000"/>
                </a:solidFill>
                <a:latin typeface="Times New Roman"/>
                <a:cs typeface="Times New Roman"/>
              </a:rPr>
              <a:t>8-F.B.4 (</a:t>
            </a:r>
            <a:r>
              <a:rPr lang="en-US" sz="2200" i="1">
                <a:solidFill>
                  <a:srgbClr val="000000"/>
                </a:solidFill>
                <a:latin typeface="Times New Roman"/>
                <a:cs typeface="Times New Roman"/>
              </a:rPr>
              <a:t>Released 2023</a:t>
            </a:r>
            <a:r>
              <a:rPr lang="en-US" sz="22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en-US" altLang="en-US" sz="2200">
              <a:latin typeface="Times New Roman"/>
              <a:cs typeface="Times New Roman"/>
            </a:endParaRPr>
          </a:p>
          <a:p>
            <a:endParaRPr lang="en-US" altLang="en-US" sz="2200">
              <a:latin typeface="Times New Roman"/>
              <a:cs typeface="Times New Roman"/>
            </a:endParaRP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sz="2200">
                <a:solidFill>
                  <a:srgbClr val="4948B6"/>
                </a:solidFill>
                <a:latin typeface="Times New Roman"/>
                <a:cs typeface="Times New Roman"/>
              </a:rPr>
              <a:t>Review the following: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200">
                <a:solidFill>
                  <a:srgbClr val="4948B6"/>
                </a:solidFill>
                <a:latin typeface="Times New Roman"/>
                <a:cs typeface="Times New Roman"/>
              </a:rPr>
              <a:t>the Question,</a:t>
            </a:r>
            <a:endParaRPr lang="en-US" altLang="en-US" sz="220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200">
                <a:solidFill>
                  <a:srgbClr val="4948B6"/>
                </a:solidFill>
                <a:latin typeface="Times New Roman"/>
                <a:cs typeface="Times New Roman"/>
              </a:rPr>
              <a:t>the Sample Response,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200">
                <a:solidFill>
                  <a:srgbClr val="4948B6"/>
                </a:solidFill>
                <a:latin typeface="Times New Roman"/>
                <a:cs typeface="Times New Roman"/>
              </a:rPr>
              <a:t>the Scoring Guide, and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200">
                <a:solidFill>
                  <a:srgbClr val="4948B6"/>
                </a:solidFill>
                <a:latin typeface="Times New Roman"/>
                <a:cs typeface="Times New Roman"/>
              </a:rPr>
              <a:t>the Scoring Notes.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200">
              <a:solidFill>
                <a:srgbClr val="4948B6"/>
              </a:solidFill>
              <a:latin typeface="Times New Roman"/>
              <a:cs typeface="Times New Roman"/>
            </a:endParaRP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sz="2200">
                <a:solidFill>
                  <a:srgbClr val="4948B6"/>
                </a:solidFill>
                <a:latin typeface="Times New Roman"/>
                <a:cs typeface="Times New Roman"/>
              </a:rPr>
              <a:t>Analyze the Training responses</a:t>
            </a:r>
          </a:p>
        </p:txBody>
      </p:sp>
    </p:spTree>
    <p:extLst>
      <p:ext uri="{BB962C8B-B14F-4D97-AF65-F5344CB8AC3E}">
        <p14:creationId xmlns:p14="http://schemas.microsoft.com/office/powerpoint/2010/main" val="204771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11"/>
    </mc:Choice>
    <mc:Fallback xmlns="">
      <p:transition spd="slow" advTm="3161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99E96-6A99-5EC6-34EF-2C7D52C8E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F8B2-924A-1283-C9A2-160B2FC6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607327"/>
          </a:xfrm>
        </p:spPr>
        <p:txBody>
          <a:bodyPr>
            <a:normAutofit/>
          </a:bodyPr>
          <a:lstStyle/>
          <a:p>
            <a:r>
              <a:rPr lang="en-US" sz="3600">
                <a:latin typeface="Arial"/>
                <a:cs typeface="Arial"/>
              </a:rPr>
              <a:t>Question 2: Grade 8 – Functions – Released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9849A-DEF3-4314-996F-65EB5542F4D6}"/>
              </a:ext>
            </a:extLst>
          </p:cNvPr>
          <p:cNvSpPr txBox="1"/>
          <p:nvPr/>
        </p:nvSpPr>
        <p:spPr>
          <a:xfrm>
            <a:off x="9728791" y="695929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18 of your Packet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A3FE2-6168-BCAD-E178-29D799CA8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250" y="1181030"/>
            <a:ext cx="5204502" cy="4747845"/>
          </a:xfrm>
          <a:noFill/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1700" b="1">
                <a:solidFill>
                  <a:srgbClr val="333333"/>
                </a:solidFill>
                <a:latin typeface="Times New Roman"/>
                <a:cs typeface="Arial"/>
              </a:rPr>
              <a:t>This question has four parts</a:t>
            </a:r>
          </a:p>
          <a:p>
            <a:r>
              <a:rPr lang="en-US" sz="17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student created this table to represent a linear relationship between </a:t>
            </a:r>
            <a:r>
              <a:rPr lang="en-US" sz="17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7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17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7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>
              <a:latin typeface="Times New Roman"/>
              <a:cs typeface="Arial"/>
            </a:endParaRPr>
          </a:p>
          <a:p>
            <a:endParaRPr lang="en-US" sz="1600" b="1">
              <a:latin typeface="Times New Roman"/>
              <a:cs typeface="Arial"/>
            </a:endParaRPr>
          </a:p>
          <a:p>
            <a:endParaRPr lang="en-US" sz="1600" b="1">
              <a:latin typeface="Times New Roman"/>
              <a:cs typeface="Arial"/>
            </a:endParaRPr>
          </a:p>
          <a:p>
            <a:endParaRPr lang="en-US" sz="1600" b="1">
              <a:latin typeface="Times New Roman"/>
              <a:cs typeface="Arial"/>
            </a:endParaRPr>
          </a:p>
          <a:p>
            <a:endParaRPr lang="en-US" sz="1600" b="1">
              <a:latin typeface="Times New Roman"/>
              <a:cs typeface="Arial"/>
            </a:endParaRPr>
          </a:p>
          <a:p>
            <a:endParaRPr lang="en-US" sz="1600" b="1">
              <a:latin typeface="Times New Roman"/>
              <a:cs typeface="Arial"/>
            </a:endParaRPr>
          </a:p>
          <a:p>
            <a:endParaRPr lang="en-US" sz="1600" b="1">
              <a:latin typeface="Times New Roman"/>
              <a:cs typeface="Arial"/>
            </a:endParaRPr>
          </a:p>
          <a:p>
            <a:endParaRPr lang="en-US" sz="1600" b="1">
              <a:latin typeface="Times New Roman"/>
              <a:cs typeface="Arial"/>
            </a:endParaRPr>
          </a:p>
          <a:p>
            <a:r>
              <a:rPr lang="en-US" sz="1700" b="1">
                <a:latin typeface="Times New Roman"/>
                <a:cs typeface="Arial"/>
              </a:rPr>
              <a:t>Part A</a:t>
            </a:r>
            <a:endParaRPr lang="en-US" sz="1700">
              <a:latin typeface="Times New Roman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17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 </a:t>
            </a:r>
            <a:r>
              <a:rPr lang="en-US" sz="17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7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-intercept of the line represented by the </a:t>
            </a:r>
            <a:r>
              <a:rPr lang="en-US" sz="17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17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17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7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values shown in the table? Show or explain how you got your answer.</a:t>
            </a:r>
          </a:p>
          <a:p>
            <a:pPr>
              <a:spcAft>
                <a:spcPts val="600"/>
              </a:spcAft>
            </a:pPr>
            <a:r>
              <a:rPr lang="en-US" sz="17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your answer and your work or explanation </a:t>
            </a:r>
            <a:r>
              <a:rPr lang="en-US" sz="1700">
                <a:solidFill>
                  <a:srgbClr val="333333"/>
                </a:solidFill>
                <a:latin typeface="Times New Roman"/>
                <a:cs typeface="Arial"/>
              </a:rPr>
              <a:t>in the space provided.</a:t>
            </a:r>
            <a:endParaRPr lang="en-US" sz="1700">
              <a:latin typeface="Times New Roman"/>
            </a:endParaRPr>
          </a:p>
          <a:p>
            <a:endParaRPr lang="en-US" sz="1600">
              <a:solidFill>
                <a:srgbClr val="333333"/>
              </a:solidFill>
              <a:latin typeface="Times New Roman"/>
              <a:cs typeface="Arial"/>
            </a:endParaRPr>
          </a:p>
          <a:p>
            <a:endParaRPr lang="en-US" sz="1300" b="1">
              <a:latin typeface="Arial"/>
              <a:cs typeface="Arial"/>
            </a:endParaRPr>
          </a:p>
          <a:p>
            <a:endParaRPr lang="en-US" sz="1200">
              <a:solidFill>
                <a:srgbClr val="333333"/>
              </a:solidFill>
            </a:endParaRPr>
          </a:p>
          <a:p>
            <a:endParaRPr lang="en-US" sz="1200">
              <a:solidFill>
                <a:srgbClr val="333333"/>
              </a:solidFill>
            </a:endParaRPr>
          </a:p>
        </p:txBody>
      </p:sp>
      <p:pic>
        <p:nvPicPr>
          <p:cNvPr id="5" name="Picture 4" descr="A table of values">
            <a:extLst>
              <a:ext uri="{FF2B5EF4-FFF2-40B4-BE49-F238E27FC236}">
                <a16:creationId xmlns:a16="http://schemas.microsoft.com/office/drawing/2014/main" id="{5D41D50F-1529-4346-9031-56C422F72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633" y="2044750"/>
            <a:ext cx="799868" cy="19743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239C20-7CBA-5CA9-9BF1-DE3BDE791B4F}"/>
              </a:ext>
            </a:extLst>
          </p:cNvPr>
          <p:cNvSpPr txBox="1"/>
          <p:nvPr/>
        </p:nvSpPr>
        <p:spPr>
          <a:xfrm>
            <a:off x="6096000" y="1181030"/>
            <a:ext cx="5525386" cy="53276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Part B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slope of the line represented by the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values shown in the table? Show or explain how you got your answer.</a:t>
            </a:r>
          </a:p>
          <a:p>
            <a:endParaRPr lang="en-US" sz="16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your answer and your work or explanation in the space provided.</a:t>
            </a:r>
          </a:p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C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Write an equation of the line represented by the relationship between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shown in the table.</a:t>
            </a:r>
          </a:p>
          <a:p>
            <a:endParaRPr lang="en-US" sz="1600" b="0" i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Enter your equation in the space provided.</a:t>
            </a:r>
            <a:endParaRPr lang="en-US" sz="16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D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student says the point (9, −17.5) lies on the line represented by the relationship between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 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shown in the table.</a:t>
            </a:r>
          </a:p>
          <a:p>
            <a:pPr algn="l"/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the student correct? Show or explain how you got your answer.</a:t>
            </a:r>
          </a:p>
          <a:p>
            <a:endParaRPr lang="en-US" sz="1600">
              <a:solidFill>
                <a:srgbClr val="333333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r>
              <a:rPr lang="en-US" sz="1600">
                <a:solidFill>
                  <a:srgbClr val="333333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Enter your answer and your work or explanation in the space provided.</a:t>
            </a:r>
            <a:endParaRPr lang="en-US" sz="1600">
              <a:solidFill>
                <a:srgbClr val="333333"/>
              </a:solidFill>
              <a:latin typeface="Times New Roman"/>
              <a:ea typeface="La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8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98"/>
    </mc:Choice>
    <mc:Fallback xmlns="">
      <p:transition spd="slow" advTm="6849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8"/>
            <a:ext cx="10990385" cy="5810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/>
              <a:t>Middle School Question Sample Response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981D1E-C8F1-43B9-84AA-97516C6DAAEF}"/>
              </a:ext>
            </a:extLst>
          </p:cNvPr>
          <p:cNvSpPr txBox="1"/>
          <p:nvPr/>
        </p:nvSpPr>
        <p:spPr>
          <a:xfrm>
            <a:off x="9759999" y="693084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19 of your Packet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16D24D2-B23A-7E18-05C3-1A77A0F61E7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774854" y="1509398"/>
                <a:ext cx="9114904" cy="4655518"/>
              </a:xfr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r>
                  <a:rPr lang="en-US" sz="1800" b="1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 A: </a:t>
                </a:r>
                <a:r>
                  <a:rPr lang="en-US" sz="180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sz="1800">
                  <a:solidFill>
                    <a:srgbClr val="3647B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1800" i="1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-intercept is the value of </a:t>
                </a:r>
                <a:r>
                  <a:rPr lang="en-US" sz="1800" i="1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when </a:t>
                </a:r>
                <a:r>
                  <a:rPr lang="en-US" sz="1800" i="1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 From the table you see that this is 5.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other mathematically correct explanations</a:t>
                </a:r>
              </a:p>
              <a:p>
                <a:pPr lvl="1"/>
                <a:endParaRPr lang="en-US" sz="180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1800" b="1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 B: </a:t>
                </a:r>
                <a:r>
                  <a:rPr lang="en-US" sz="180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- 2.5 </a:t>
                </a:r>
                <a:r>
                  <a:rPr lang="en-US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or -2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other equivalent answers</a:t>
                </a:r>
              </a:p>
              <a:p>
                <a:pPr marL="742950" lvl="1" indent="-28575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Slope is m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 smtClean="0">
                            <a:solidFill>
                              <a:srgbClr val="3647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1800" i="1" smtClean="0">
                                <a:solidFill>
                                  <a:srgbClr val="3647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rgbClr val="3647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7.5 −10</m:t>
                            </m:r>
                          </m:num>
                          <m:den>
                            <m:r>
                              <a:rPr lang="en-US" sz="1800" b="0" i="1" smtClean="0">
                                <a:solidFill>
                                  <a:srgbClr val="3647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−1 −(−2)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solidFill>
                              <a:srgbClr val="3647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1800" i="1">
                                <a:solidFill>
                                  <a:srgbClr val="3647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rgbClr val="3647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− 2.5</m:t>
                            </m:r>
                          </m:num>
                          <m:den>
                            <m:r>
                              <a:rPr lang="en-US" sz="1800" b="0" i="1" smtClean="0">
                                <a:solidFill>
                                  <a:srgbClr val="3647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-2.5</a:t>
                </a:r>
              </a:p>
              <a:p>
                <a:pPr lvl="1"/>
                <a:endParaRPr lang="en-US" sz="180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b="1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 C: </a:t>
                </a:r>
                <a:r>
                  <a:rPr lang="en-US" sz="1800" i="1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80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-2.5</a:t>
                </a:r>
                <a:r>
                  <a:rPr lang="en-US" sz="1800" i="1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80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+ 5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800" i="1">
                    <a:solidFill>
                      <a:srgbClr val="4948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800">
                    <a:solidFill>
                      <a:srgbClr val="4948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</a:t>
                </a:r>
                <a:r>
                  <a:rPr lang="en-US" sz="1800" i="1">
                    <a:solidFill>
                      <a:srgbClr val="4948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800">
                    <a:solidFill>
                      <a:srgbClr val="4948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b; where m = -2.5 and b = 5.</a:t>
                </a:r>
              </a:p>
              <a:p>
                <a:pPr lvl="1"/>
                <a:endParaRPr lang="en-US" sz="180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b="1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 D: </a:t>
                </a:r>
                <a:r>
                  <a:rPr lang="en-US" sz="180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Yes, the student is correct.</a:t>
                </a:r>
                <a:endParaRPr lang="en-US" sz="1800">
                  <a:solidFill>
                    <a:srgbClr val="3647B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substituted the </a:t>
                </a:r>
                <a:r>
                  <a:rPr lang="en-US" sz="1800" i="1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x-</a:t>
                </a:r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 into the equation of the line to get the </a:t>
                </a:r>
                <a:r>
                  <a:rPr lang="en-US" sz="1800" i="1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y-</a:t>
                </a:r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value.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800">
                    <a:solidFill>
                      <a:srgbClr val="3647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-2.5(9) + 5 = -22.5 + 5 = -17.5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1800">
                  <a:solidFill>
                    <a:srgbClr val="3647B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1600"/>
              </a:p>
              <a:p>
                <a:br>
                  <a:rPr lang="en-US" sz="1600"/>
                </a:br>
                <a:endParaRPr lang="en-US" sz="160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16D24D2-B23A-7E18-05C3-1A77A0F61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74854" y="1509398"/>
                <a:ext cx="9114904" cy="4655518"/>
              </a:xfrm>
              <a:blipFill>
                <a:blip r:embed="rId5"/>
                <a:stretch>
                  <a:fillRect l="-535" t="-1311" b="-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9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99"/>
    </mc:Choice>
    <mc:Fallback xmlns="">
      <p:transition spd="slow" advTm="10679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B13832D-9848-9544-35D6-3B909D3AA3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2760" y="241559"/>
            <a:ext cx="11550868" cy="10428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Life Cycle of a MCAS Mathematics Question</a:t>
            </a:r>
          </a:p>
        </p:txBody>
      </p:sp>
      <p:pic>
        <p:nvPicPr>
          <p:cNvPr id="4" name="Picture 3" descr="The development process of an MCAS math test question through reviews by committees of educators, bias and sensitivity experts, and content experts.  This process takes of a minimum of two years.">
            <a:extLst>
              <a:ext uri="{FF2B5EF4-FFF2-40B4-BE49-F238E27FC236}">
                <a16:creationId xmlns:a16="http://schemas.microsoft.com/office/drawing/2014/main" id="{9758B92F-CCD3-4A1E-9FE4-017F8605F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921" y="928905"/>
            <a:ext cx="9097704" cy="524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0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466"/>
    </mc:Choice>
    <mc:Fallback xmlns="">
      <p:transition spd="slow" advTm="312466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39028DA-5319-BA77-9B18-1A4DD6347F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6057" y="146591"/>
            <a:ext cx="10990385" cy="6659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Middle School Question Scoring Guide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91FF3-3F01-4F66-855E-FF0E6DD2BEC3}"/>
              </a:ext>
            </a:extLst>
          </p:cNvPr>
          <p:cNvSpPr txBox="1"/>
          <p:nvPr/>
        </p:nvSpPr>
        <p:spPr>
          <a:xfrm>
            <a:off x="9612872" y="412048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20 of your Packet</a:t>
            </a:r>
          </a:p>
        </p:txBody>
      </p:sp>
      <p:pic>
        <p:nvPicPr>
          <p:cNvPr id="7" name="Picture 6" descr="A scoring guide showing the possible scores and understanding levels from 0 to 4. Each description includes the domain, which is Functions, and the wording of the standard being assessed.">
            <a:extLst>
              <a:ext uri="{FF2B5EF4-FFF2-40B4-BE49-F238E27FC236}">
                <a16:creationId xmlns:a16="http://schemas.microsoft.com/office/drawing/2014/main" id="{56761A13-7E01-C6B8-4AE7-3CFAE5F9E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24" y="788437"/>
            <a:ext cx="11202963" cy="5353797"/>
          </a:xfrm>
          <a:prstGeom prst="rect">
            <a:avLst/>
          </a:prstGeom>
        </p:spPr>
      </p:pic>
      <p:sp>
        <p:nvSpPr>
          <p:cNvPr id="2" name="Oval 1" descr="Circled text">
            <a:extLst>
              <a:ext uri="{FF2B5EF4-FFF2-40B4-BE49-F238E27FC236}">
                <a16:creationId xmlns:a16="http://schemas.microsoft.com/office/drawing/2014/main" id="{50A66D07-639F-3FD0-9354-5377721819EE}"/>
              </a:ext>
            </a:extLst>
          </p:cNvPr>
          <p:cNvSpPr/>
          <p:nvPr/>
        </p:nvSpPr>
        <p:spPr>
          <a:xfrm>
            <a:off x="7039644" y="3616992"/>
            <a:ext cx="1099293" cy="44600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59"/>
    </mc:Choice>
    <mc:Fallback xmlns="">
      <p:transition spd="slow" advTm="1615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493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>
                <a:latin typeface="Arial"/>
                <a:cs typeface="Arial"/>
              </a:rPr>
              <a:t>Middle School</a:t>
            </a:r>
            <a:r>
              <a:rPr lang="en-US" sz="4000">
                <a:latin typeface="Arial"/>
                <a:cs typeface="Arial"/>
              </a:rPr>
              <a:t> Question Scoring Notes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029DA9-91C5-4DC5-8B3F-FDC5878E8B8B}"/>
              </a:ext>
            </a:extLst>
          </p:cNvPr>
          <p:cNvSpPr txBox="1"/>
          <p:nvPr/>
        </p:nvSpPr>
        <p:spPr>
          <a:xfrm>
            <a:off x="9585363" y="785284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21 of your Packet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0843FDE-F9AD-4381-836E-2929D384C2DC}"/>
              </a:ext>
            </a:extLst>
          </p:cNvPr>
          <p:cNvSpPr txBox="1">
            <a:spLocks/>
          </p:cNvSpPr>
          <p:nvPr/>
        </p:nvSpPr>
        <p:spPr>
          <a:xfrm>
            <a:off x="656735" y="785284"/>
            <a:ext cx="4457381" cy="13213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US" sz="1500" b="1" i="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Answer-only (</a:t>
            </a:r>
            <a:r>
              <a:rPr lang="en-US" sz="1500" i="1" u="sng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appears in parts A</a:t>
            </a:r>
            <a:r>
              <a:rPr lang="en-US" sz="1500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r>
              <a:rPr lang="en-US" sz="1500" i="1" u="sng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 only</a:t>
            </a:r>
            <a:r>
              <a:rPr lang="en-US" sz="1500" b="1" i="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 </a:t>
            </a:r>
          </a:p>
          <a:p>
            <a:pPr algn="l" rtl="0" fontAlgn="base"/>
            <a:endParaRPr lang="en-US" sz="15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or 2 </a:t>
            </a:r>
            <a:r>
              <a:rPr lang="en-US" sz="150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answer(s)-only </a:t>
            </a:r>
            <a:r>
              <a: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 point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or 2 </a:t>
            </a:r>
            <a:r>
              <a:rPr lang="en-US" sz="150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answer(s)-only </a:t>
            </a:r>
            <a:r>
              <a: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 (or D) = 2 points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or 2 </a:t>
            </a:r>
            <a:r>
              <a:rPr lang="en-US" sz="150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answer(s)-only </a:t>
            </a:r>
            <a:r>
              <a: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 + D = 3 points</a:t>
            </a:r>
            <a:endParaRPr lang="en-US" sz="15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082" y="2224194"/>
            <a:ext cx="4974688" cy="3848522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2100" b="1">
                <a:solidFill>
                  <a:srgbClr val="333333"/>
                </a:solidFill>
                <a:latin typeface="Times New Roman"/>
                <a:cs typeface="Times New Roman"/>
              </a:rPr>
              <a:t>Part A: 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1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Answers may be written as:</a:t>
            </a:r>
            <a:r>
              <a:rPr lang="en-US" sz="210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21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5, 5.0, or the point (0, 5)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1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Explanations may look like,</a:t>
            </a:r>
            <a:r>
              <a:rPr lang="en-US" sz="210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sz="2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100">
                <a:solidFill>
                  <a:schemeClr val="tx1"/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The </a:t>
            </a:r>
            <a:r>
              <a:rPr lang="en-US" sz="2100" i="1">
                <a:solidFill>
                  <a:schemeClr val="tx1"/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y</a:t>
            </a:r>
            <a:r>
              <a:rPr lang="en-US" sz="2100">
                <a:solidFill>
                  <a:schemeClr val="tx1"/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-intercept is the value of y when </a:t>
            </a:r>
            <a:r>
              <a:rPr lang="en-US" sz="2100" i="1">
                <a:solidFill>
                  <a:schemeClr val="tx1"/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x</a:t>
            </a:r>
            <a:r>
              <a:rPr lang="en-US" sz="2100">
                <a:solidFill>
                  <a:schemeClr val="tx1"/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= 0.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100">
                <a:solidFill>
                  <a:schemeClr val="tx1"/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The </a:t>
            </a:r>
            <a:r>
              <a:rPr lang="en-US" sz="2100" i="1">
                <a:solidFill>
                  <a:schemeClr val="tx1"/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y</a:t>
            </a:r>
            <a:r>
              <a:rPr lang="en-US" sz="2100">
                <a:solidFill>
                  <a:schemeClr val="tx1"/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-intercept is where the line crosses the </a:t>
            </a:r>
            <a:r>
              <a:rPr lang="en-US" sz="2100" i="1">
                <a:solidFill>
                  <a:schemeClr val="tx1"/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y</a:t>
            </a:r>
            <a:r>
              <a:rPr lang="en-US" sz="2100">
                <a:solidFill>
                  <a:schemeClr val="tx1"/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-axis.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100">
                <a:latin typeface="Times New Roman"/>
                <a:ea typeface="Calibri" panose="020F0502020204030204" pitchFamily="34" charset="0"/>
                <a:cs typeface="Times New Roman"/>
              </a:rPr>
              <a:t>S</a:t>
            </a:r>
            <a:r>
              <a:rPr lang="en-US" sz="21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tudents can find slope first and then find the </a:t>
            </a:r>
            <a:r>
              <a:rPr lang="en-US" sz="2100" i="1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y</a:t>
            </a:r>
            <a:r>
              <a:rPr lang="en-US" sz="21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-intercept using the equation of the line and a point from the table.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1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>
                <a:solidFill>
                  <a:srgbClr val="333333"/>
                </a:solidFill>
                <a:latin typeface="Times New Roman"/>
                <a:cs typeface="Times New Roman"/>
              </a:rPr>
              <a:t>Part B: </a:t>
            </a:r>
            <a:endParaRPr lang="en-US" sz="210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>
                <a:solidFill>
                  <a:srgbClr val="000000"/>
                </a:solidFill>
                <a:latin typeface="Times New Roman"/>
                <a:cs typeface="Times New Roman"/>
              </a:rPr>
              <a:t>Correct strategy with computation error is noted but okay.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1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>
                <a:solidFill>
                  <a:srgbClr val="333333"/>
                </a:solidFill>
                <a:latin typeface="Times New Roman"/>
                <a:cs typeface="Times New Roman"/>
              </a:rPr>
              <a:t>Part C: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1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Student’s response must be an equation. No credit for an expression.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100">
                <a:latin typeface="Times New Roman"/>
                <a:ea typeface="Calibri" panose="020F0502020204030204" pitchFamily="34" charset="0"/>
                <a:cs typeface="Times New Roman"/>
              </a:rPr>
              <a:t>Full c</a:t>
            </a:r>
            <a:r>
              <a:rPr lang="en-US" sz="21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redit is given for a correct equation based on an incorrect answer in part A and/or part B.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9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70A321B-19A3-46C0-9DE4-C1147B3612AE}"/>
              </a:ext>
            </a:extLst>
          </p:cNvPr>
          <p:cNvSpPr txBox="1">
            <a:spLocks/>
          </p:cNvSpPr>
          <p:nvPr/>
        </p:nvSpPr>
        <p:spPr>
          <a:xfrm>
            <a:off x="5826368" y="1272777"/>
            <a:ext cx="5630008" cy="30889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D: 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This question is dichotomous, so no credit for “Yes” only. Student must provide an explanation with the answer of “Yes” to receive full credit. 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 strategy includes substituting the point (9, -17.5) into their equation and solving, or</a:t>
            </a:r>
            <a:r>
              <a:rPr lang="en-US" sz="1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continuing the table to </a:t>
            </a:r>
            <a:r>
              <a:rPr lang="en-US" sz="15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9 and </a:t>
            </a:r>
            <a:r>
              <a:rPr lang="en-US" sz="15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-17.5.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5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can also receive credit if they refer to both the </a:t>
            </a:r>
            <a:r>
              <a:rPr lang="en-US" sz="15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5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5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15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coordinates or the point (9, -17.5) and say that they continued the table.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Full credit is given for a correct answer of “Yes” and explanation based on an incorrect equation in part C.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5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5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1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295"/>
    </mc:Choice>
    <mc:Fallback xmlns="">
      <p:transition spd="slow" advTm="14429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19057"/>
            <a:ext cx="11835829" cy="8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Training Response: Score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A31B7E-E434-496E-A3A9-2BF8A62D54EF}"/>
              </a:ext>
            </a:extLst>
          </p:cNvPr>
          <p:cNvSpPr txBox="1"/>
          <p:nvPr/>
        </p:nvSpPr>
        <p:spPr>
          <a:xfrm>
            <a:off x="9463061" y="354627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23 of your Packet</a:t>
            </a:r>
          </a:p>
        </p:txBody>
      </p:sp>
      <p:pic>
        <p:nvPicPr>
          <p:cNvPr id="5" name="Picture 4" descr="A table of values">
            <a:extLst>
              <a:ext uri="{FF2B5EF4-FFF2-40B4-BE49-F238E27FC236}">
                <a16:creationId xmlns:a16="http://schemas.microsoft.com/office/drawing/2014/main" id="{26855F3B-9D05-4EA6-B13C-FF2185593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607" y="2125288"/>
            <a:ext cx="1056341" cy="2607424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418B28-DDD9-4DD6-AD6F-70C842FEB2B5}"/>
              </a:ext>
            </a:extLst>
          </p:cNvPr>
          <p:cNvSpPr txBox="1">
            <a:spLocks/>
          </p:cNvSpPr>
          <p:nvPr/>
        </p:nvSpPr>
        <p:spPr>
          <a:xfrm>
            <a:off x="3615071" y="1019908"/>
            <a:ext cx="7679942" cy="54834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 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-intercept of the line represented by the 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values shown in the table? Show or explain how you got your answer.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B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slope of the line represented by the 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values shown in the table? Show or explain how you got your answer.</a:t>
            </a:r>
          </a:p>
          <a:p>
            <a:endParaRPr lang="en-US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333333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B824AF9-7739-4057-99EB-F8A8132E8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665" y="1300483"/>
            <a:ext cx="2893670" cy="4595127"/>
          </a:xfrm>
          <a:ln>
            <a:solidFill>
              <a:srgbClr val="00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1600" b="1">
              <a:latin typeface="Times New Roman"/>
              <a:cs typeface="Times New Roman"/>
            </a:endParaRPr>
          </a:p>
          <a:p>
            <a:endParaRPr lang="en-US" sz="1600">
              <a:solidFill>
                <a:srgbClr val="333333"/>
              </a:solidFill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 descr="A correct student response for Part A.">
            <a:extLst>
              <a:ext uri="{FF2B5EF4-FFF2-40B4-BE49-F238E27FC236}">
                <a16:creationId xmlns:a16="http://schemas.microsoft.com/office/drawing/2014/main" id="{E88F48BA-05A0-4D83-9E88-109D0E5B8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678" y="2125288"/>
            <a:ext cx="3870915" cy="990027"/>
          </a:xfrm>
          <a:prstGeom prst="rect">
            <a:avLst/>
          </a:prstGeom>
        </p:spPr>
      </p:pic>
      <p:sp>
        <p:nvSpPr>
          <p:cNvPr id="10" name="Oval 9" descr="Circled text">
            <a:extLst>
              <a:ext uri="{FF2B5EF4-FFF2-40B4-BE49-F238E27FC236}">
                <a16:creationId xmlns:a16="http://schemas.microsoft.com/office/drawing/2014/main" id="{3FA81DA6-B786-410A-B9F8-19024988425D}"/>
              </a:ext>
            </a:extLst>
          </p:cNvPr>
          <p:cNvSpPr/>
          <p:nvPr/>
        </p:nvSpPr>
        <p:spPr>
          <a:xfrm>
            <a:off x="7047486" y="2141691"/>
            <a:ext cx="363407" cy="374190"/>
          </a:xfrm>
          <a:prstGeom prst="ellipse">
            <a:avLst/>
          </a:prstGeom>
          <a:noFill/>
          <a:ln w="19050">
            <a:solidFill>
              <a:srgbClr val="364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orrect student response for Part B.">
            <a:extLst>
              <a:ext uri="{FF2B5EF4-FFF2-40B4-BE49-F238E27FC236}">
                <a16:creationId xmlns:a16="http://schemas.microsoft.com/office/drawing/2014/main" id="{4DE3612E-CFBC-4604-94FE-270A3A062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678" y="4386044"/>
            <a:ext cx="4067175" cy="1914525"/>
          </a:xfrm>
          <a:prstGeom prst="rect">
            <a:avLst/>
          </a:prstGeom>
        </p:spPr>
      </p:pic>
      <p:sp>
        <p:nvSpPr>
          <p:cNvPr id="11" name="Oval 10" descr="Circled text">
            <a:extLst>
              <a:ext uri="{FF2B5EF4-FFF2-40B4-BE49-F238E27FC236}">
                <a16:creationId xmlns:a16="http://schemas.microsoft.com/office/drawing/2014/main" id="{63F66E4F-ED3B-4943-A359-AACDEF4FF319}"/>
              </a:ext>
            </a:extLst>
          </p:cNvPr>
          <p:cNvSpPr/>
          <p:nvPr/>
        </p:nvSpPr>
        <p:spPr>
          <a:xfrm>
            <a:off x="6570922" y="5079820"/>
            <a:ext cx="487198" cy="406579"/>
          </a:xfrm>
          <a:prstGeom prst="ellipse">
            <a:avLst/>
          </a:prstGeom>
          <a:noFill/>
          <a:ln w="19050">
            <a:solidFill>
              <a:srgbClr val="364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32"/>
    </mc:Choice>
    <mc:Fallback xmlns="">
      <p:transition spd="slow" advTm="1323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19057"/>
            <a:ext cx="11835829" cy="8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Training Response : Score 4 Cont’d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176A3E-CFA6-4807-A4DC-ED5C37C36F39}"/>
              </a:ext>
            </a:extLst>
          </p:cNvPr>
          <p:cNvSpPr txBox="1"/>
          <p:nvPr/>
        </p:nvSpPr>
        <p:spPr>
          <a:xfrm>
            <a:off x="9463061" y="354627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23 of your Packet</a:t>
            </a:r>
          </a:p>
        </p:txBody>
      </p:sp>
      <p:pic>
        <p:nvPicPr>
          <p:cNvPr id="15" name="Picture 14" descr="A table of values">
            <a:extLst>
              <a:ext uri="{FF2B5EF4-FFF2-40B4-BE49-F238E27FC236}">
                <a16:creationId xmlns:a16="http://schemas.microsoft.com/office/drawing/2014/main" id="{F4762D61-63C7-4630-BD95-D8116FD15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607" y="2125288"/>
            <a:ext cx="1056341" cy="2607424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418B28-DDD9-4DD6-AD6F-70C842FEB2B5}"/>
              </a:ext>
            </a:extLst>
          </p:cNvPr>
          <p:cNvSpPr txBox="1">
            <a:spLocks/>
          </p:cNvSpPr>
          <p:nvPr/>
        </p:nvSpPr>
        <p:spPr>
          <a:xfrm>
            <a:off x="3636335" y="1222177"/>
            <a:ext cx="7857255" cy="52317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C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Write an equation of the line represented by the relationship between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shown in the table.</a:t>
            </a:r>
          </a:p>
          <a:p>
            <a:endParaRPr lang="en-US" sz="1600" b="0" i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0" i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D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student says the point (9,−17.5) lies on the line represented by the relationship between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 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shown in the table.</a:t>
            </a:r>
          </a:p>
          <a:p>
            <a:pPr algn="l"/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the student correct? Show or explain how you got your answer.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 descr="A correct student response for Part C.">
            <a:extLst>
              <a:ext uri="{FF2B5EF4-FFF2-40B4-BE49-F238E27FC236}">
                <a16:creationId xmlns:a16="http://schemas.microsoft.com/office/drawing/2014/main" id="{213CF743-4A30-4257-85E2-28A67471E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529" y="2159527"/>
            <a:ext cx="4105275" cy="647700"/>
          </a:xfrm>
          <a:prstGeom prst="rect">
            <a:avLst/>
          </a:prstGeom>
        </p:spPr>
      </p:pic>
      <p:sp>
        <p:nvSpPr>
          <p:cNvPr id="16" name="Oval 15" descr="Circled text">
            <a:extLst>
              <a:ext uri="{FF2B5EF4-FFF2-40B4-BE49-F238E27FC236}">
                <a16:creationId xmlns:a16="http://schemas.microsoft.com/office/drawing/2014/main" id="{0382F232-C00B-4A53-AE47-BA07B449E59A}"/>
              </a:ext>
            </a:extLst>
          </p:cNvPr>
          <p:cNvSpPr/>
          <p:nvPr/>
        </p:nvSpPr>
        <p:spPr>
          <a:xfrm>
            <a:off x="4389465" y="2159527"/>
            <a:ext cx="1490340" cy="456082"/>
          </a:xfrm>
          <a:prstGeom prst="ellipse">
            <a:avLst/>
          </a:prstGeom>
          <a:noFill/>
          <a:ln w="19050">
            <a:solidFill>
              <a:srgbClr val="364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orrect student response for Part D.">
            <a:extLst>
              <a:ext uri="{FF2B5EF4-FFF2-40B4-BE49-F238E27FC236}">
                <a16:creationId xmlns:a16="http://schemas.microsoft.com/office/drawing/2014/main" id="{2532ADBF-8DA6-4CA9-9509-E2302BB00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239" y="4487969"/>
            <a:ext cx="3571057" cy="1774574"/>
          </a:xfrm>
          <a:prstGeom prst="rect">
            <a:avLst/>
          </a:prstGeom>
        </p:spPr>
      </p:pic>
      <p:sp>
        <p:nvSpPr>
          <p:cNvPr id="17" name="Oval 16" descr="Circled text">
            <a:extLst>
              <a:ext uri="{FF2B5EF4-FFF2-40B4-BE49-F238E27FC236}">
                <a16:creationId xmlns:a16="http://schemas.microsoft.com/office/drawing/2014/main" id="{255E7753-1527-4926-9D54-DF21CF6BF3FF}"/>
              </a:ext>
            </a:extLst>
          </p:cNvPr>
          <p:cNvSpPr/>
          <p:nvPr/>
        </p:nvSpPr>
        <p:spPr>
          <a:xfrm>
            <a:off x="4037382" y="4360049"/>
            <a:ext cx="2383928" cy="1599259"/>
          </a:xfrm>
          <a:prstGeom prst="ellipse">
            <a:avLst/>
          </a:prstGeom>
          <a:noFill/>
          <a:ln w="19050">
            <a:solidFill>
              <a:srgbClr val="364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0172B26-A984-498C-A8A0-DA158C0E3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665" y="1300483"/>
            <a:ext cx="2893670" cy="4595127"/>
          </a:xfrm>
          <a:ln>
            <a:solidFill>
              <a:srgbClr val="00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1600" b="1">
              <a:latin typeface="Times New Roman"/>
              <a:cs typeface="Times New Roman"/>
            </a:endParaRPr>
          </a:p>
          <a:p>
            <a:endParaRPr lang="en-US" sz="1600">
              <a:solidFill>
                <a:srgbClr val="333333"/>
              </a:solidFill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0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05"/>
    </mc:Choice>
    <mc:Fallback xmlns="">
      <p:transition spd="slow" advTm="17405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19057"/>
            <a:ext cx="11835829" cy="8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Training Response : Score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194492-445B-42EA-9200-DC644F6F1F60}"/>
              </a:ext>
            </a:extLst>
          </p:cNvPr>
          <p:cNvSpPr txBox="1"/>
          <p:nvPr/>
        </p:nvSpPr>
        <p:spPr>
          <a:xfrm>
            <a:off x="9463061" y="354627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24 of your Packet</a:t>
            </a:r>
          </a:p>
        </p:txBody>
      </p:sp>
      <p:pic>
        <p:nvPicPr>
          <p:cNvPr id="15" name="Picture 14" descr="A table of values">
            <a:extLst>
              <a:ext uri="{FF2B5EF4-FFF2-40B4-BE49-F238E27FC236}">
                <a16:creationId xmlns:a16="http://schemas.microsoft.com/office/drawing/2014/main" id="{20EDACB5-87C8-4484-ADDE-E31B945CE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29" y="2125288"/>
            <a:ext cx="1056341" cy="2607424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418B28-DDD9-4DD6-AD6F-70C842FEB2B5}"/>
              </a:ext>
            </a:extLst>
          </p:cNvPr>
          <p:cNvSpPr txBox="1">
            <a:spLocks/>
          </p:cNvSpPr>
          <p:nvPr/>
        </p:nvSpPr>
        <p:spPr>
          <a:xfrm>
            <a:off x="3604437" y="1022390"/>
            <a:ext cx="7620486" cy="52574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Part A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-intercept of the line represented by the 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values shown in the table? Show or explain how you got your answer.</a:t>
            </a: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Part B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slope of the line represented by the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values shown in the table? Show or explain how you got your answer.</a:t>
            </a:r>
          </a:p>
          <a:p>
            <a:endParaRPr lang="en-US" sz="16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>
              <a:solidFill>
                <a:srgbClr val="333333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7" descr="An incorrect student response for Part A.">
            <a:extLst>
              <a:ext uri="{FF2B5EF4-FFF2-40B4-BE49-F238E27FC236}">
                <a16:creationId xmlns:a16="http://schemas.microsoft.com/office/drawing/2014/main" id="{A7D4FBD9-4C4D-4349-99E1-F69CFEA59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070" y="1973558"/>
            <a:ext cx="4033635" cy="1184704"/>
          </a:xfrm>
          <a:prstGeom prst="rect">
            <a:avLst/>
          </a:prstGeom>
        </p:spPr>
      </p:pic>
      <p:cxnSp>
        <p:nvCxnSpPr>
          <p:cNvPr id="12" name="Straight Arrow Connector 11" descr="Arrow pointing towards incorrect student response for Part A.">
            <a:extLst>
              <a:ext uri="{FF2B5EF4-FFF2-40B4-BE49-F238E27FC236}">
                <a16:creationId xmlns:a16="http://schemas.microsoft.com/office/drawing/2014/main" id="{ED50D30F-71C8-4892-A392-C28CAC01271F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8004756" y="2497629"/>
            <a:ext cx="1052582" cy="2325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EDF2AC9-0C55-44DE-8BB4-0798D4D1B384}"/>
              </a:ext>
            </a:extLst>
          </p:cNvPr>
          <p:cNvSpPr/>
          <p:nvPr/>
        </p:nvSpPr>
        <p:spPr>
          <a:xfrm>
            <a:off x="9057338" y="1971076"/>
            <a:ext cx="2892796" cy="105310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answer for part B being -2.5, it is easy to miss that this is incorrect.</a:t>
            </a:r>
          </a:p>
        </p:txBody>
      </p:sp>
      <p:pic>
        <p:nvPicPr>
          <p:cNvPr id="11" name="Picture 10" descr="A correct student response for Part B.">
            <a:extLst>
              <a:ext uri="{FF2B5EF4-FFF2-40B4-BE49-F238E27FC236}">
                <a16:creationId xmlns:a16="http://schemas.microsoft.com/office/drawing/2014/main" id="{C6E05A7A-87C0-4948-90FB-6535EE385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298" y="4492202"/>
            <a:ext cx="4033635" cy="1630618"/>
          </a:xfrm>
          <a:prstGeom prst="rect">
            <a:avLst/>
          </a:prstGeom>
        </p:spPr>
      </p:pic>
      <p:sp>
        <p:nvSpPr>
          <p:cNvPr id="16" name="Oval 15" descr="Circled text">
            <a:extLst>
              <a:ext uri="{FF2B5EF4-FFF2-40B4-BE49-F238E27FC236}">
                <a16:creationId xmlns:a16="http://schemas.microsoft.com/office/drawing/2014/main" id="{46AB24E9-7CDB-42C5-9660-41944DEBEFA9}"/>
              </a:ext>
            </a:extLst>
          </p:cNvPr>
          <p:cNvSpPr/>
          <p:nvPr/>
        </p:nvSpPr>
        <p:spPr>
          <a:xfrm>
            <a:off x="4920974" y="4545617"/>
            <a:ext cx="597324" cy="387890"/>
          </a:xfrm>
          <a:prstGeom prst="ellipse">
            <a:avLst/>
          </a:prstGeom>
          <a:noFill/>
          <a:ln w="19050">
            <a:solidFill>
              <a:srgbClr val="364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50F4CB-161A-4914-AEFE-09DD1D11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665" y="1300483"/>
            <a:ext cx="2893670" cy="4595127"/>
          </a:xfrm>
          <a:ln>
            <a:solidFill>
              <a:srgbClr val="00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1600" b="1">
              <a:latin typeface="Times New Roman"/>
              <a:cs typeface="Times New Roman"/>
            </a:endParaRPr>
          </a:p>
          <a:p>
            <a:endParaRPr lang="en-US" sz="1600">
              <a:solidFill>
                <a:srgbClr val="333333"/>
              </a:solidFill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7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97"/>
    </mc:Choice>
    <mc:Fallback xmlns="">
      <p:transition spd="slow" advTm="2859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3" y="152708"/>
            <a:ext cx="11835829" cy="8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Training Response: Score 3 Cont’d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4B35E6-B79A-4328-9D76-FE5A9CBF57A7}"/>
              </a:ext>
            </a:extLst>
          </p:cNvPr>
          <p:cNvSpPr txBox="1"/>
          <p:nvPr/>
        </p:nvSpPr>
        <p:spPr>
          <a:xfrm>
            <a:off x="9463061" y="354627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24 of your Packet</a:t>
            </a:r>
          </a:p>
        </p:txBody>
      </p:sp>
      <p:pic>
        <p:nvPicPr>
          <p:cNvPr id="15" name="Picture 14" descr="A table of values">
            <a:extLst>
              <a:ext uri="{FF2B5EF4-FFF2-40B4-BE49-F238E27FC236}">
                <a16:creationId xmlns:a16="http://schemas.microsoft.com/office/drawing/2014/main" id="{5C35412C-4A01-4561-991C-7B9961BD7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212" y="2125288"/>
            <a:ext cx="1056341" cy="2607424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418B28-DDD9-4DD6-AD6F-70C842FEB2B5}"/>
              </a:ext>
            </a:extLst>
          </p:cNvPr>
          <p:cNvSpPr txBox="1">
            <a:spLocks/>
          </p:cNvSpPr>
          <p:nvPr/>
        </p:nvSpPr>
        <p:spPr>
          <a:xfrm>
            <a:off x="3520229" y="971453"/>
            <a:ext cx="7908920" cy="55403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C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Write an equation of the line represented by the relationship between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shown in the table.</a:t>
            </a:r>
          </a:p>
          <a:p>
            <a:endParaRPr lang="en-US" sz="1600" b="0" i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0" i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D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student says the point (9,−17.5) lies on the line represented by the relationship between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 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shown in the table. Is the student correct? Show or explain how you got your answer.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7" descr="A correct student response for Part C.">
            <a:extLst>
              <a:ext uri="{FF2B5EF4-FFF2-40B4-BE49-F238E27FC236}">
                <a16:creationId xmlns:a16="http://schemas.microsoft.com/office/drawing/2014/main" id="{76AA1C97-CB2F-456A-A072-DCCA05E3A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775" y="1828741"/>
            <a:ext cx="3410267" cy="1747014"/>
          </a:xfrm>
          <a:prstGeom prst="rect">
            <a:avLst/>
          </a:prstGeom>
        </p:spPr>
      </p:pic>
      <p:sp>
        <p:nvSpPr>
          <p:cNvPr id="16" name="Oval 15" descr="Circled text">
            <a:extLst>
              <a:ext uri="{FF2B5EF4-FFF2-40B4-BE49-F238E27FC236}">
                <a16:creationId xmlns:a16="http://schemas.microsoft.com/office/drawing/2014/main" id="{1B14AA77-9533-46BA-B869-C6E5118A5137}"/>
              </a:ext>
            </a:extLst>
          </p:cNvPr>
          <p:cNvSpPr/>
          <p:nvPr/>
        </p:nvSpPr>
        <p:spPr>
          <a:xfrm>
            <a:off x="4365594" y="1828741"/>
            <a:ext cx="1403498" cy="537714"/>
          </a:xfrm>
          <a:prstGeom prst="ellipse">
            <a:avLst/>
          </a:prstGeom>
          <a:noFill/>
          <a:ln w="19050">
            <a:solidFill>
              <a:srgbClr val="364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 descr="Arrow pointing towards correct student response for Part C.">
            <a:extLst>
              <a:ext uri="{FF2B5EF4-FFF2-40B4-BE49-F238E27FC236}">
                <a16:creationId xmlns:a16="http://schemas.microsoft.com/office/drawing/2014/main" id="{75C0DE58-ABEB-447C-A042-9FDC35BB8CA3}"/>
              </a:ext>
            </a:extLst>
          </p:cNvPr>
          <p:cNvCxnSpPr>
            <a:cxnSpLocks/>
          </p:cNvCxnSpPr>
          <p:nvPr/>
        </p:nvCxnSpPr>
        <p:spPr>
          <a:xfrm flipH="1" flipV="1">
            <a:off x="7552945" y="2761239"/>
            <a:ext cx="1646942" cy="2660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2D2B8D3-6440-4ECB-A03D-8C8512288B74}"/>
              </a:ext>
            </a:extLst>
          </p:cNvPr>
          <p:cNvSpPr/>
          <p:nvPr/>
        </p:nvSpPr>
        <p:spPr>
          <a:xfrm>
            <a:off x="9199887" y="2275728"/>
            <a:ext cx="2195833" cy="144587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provided correct explanation. However, an explanation was not needed. </a:t>
            </a:r>
          </a:p>
        </p:txBody>
      </p:sp>
      <p:pic>
        <p:nvPicPr>
          <p:cNvPr id="10" name="Picture 9" descr="A correct student response for Part D.">
            <a:extLst>
              <a:ext uri="{FF2B5EF4-FFF2-40B4-BE49-F238E27FC236}">
                <a16:creationId xmlns:a16="http://schemas.microsoft.com/office/drawing/2014/main" id="{148CAA9C-8CF2-48DE-AD50-27E5F88D4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104" y="4712935"/>
            <a:ext cx="3123792" cy="1907157"/>
          </a:xfrm>
          <a:prstGeom prst="rect">
            <a:avLst/>
          </a:prstGeom>
        </p:spPr>
      </p:pic>
      <p:sp>
        <p:nvSpPr>
          <p:cNvPr id="17" name="Oval 16" descr="Circled text">
            <a:extLst>
              <a:ext uri="{FF2B5EF4-FFF2-40B4-BE49-F238E27FC236}">
                <a16:creationId xmlns:a16="http://schemas.microsoft.com/office/drawing/2014/main" id="{FFCF61C3-7238-4EE7-AC98-66E409FB59CC}"/>
              </a:ext>
            </a:extLst>
          </p:cNvPr>
          <p:cNvSpPr/>
          <p:nvPr/>
        </p:nvSpPr>
        <p:spPr>
          <a:xfrm>
            <a:off x="4365594" y="4433043"/>
            <a:ext cx="2062638" cy="1680678"/>
          </a:xfrm>
          <a:prstGeom prst="ellipse">
            <a:avLst/>
          </a:prstGeom>
          <a:noFill/>
          <a:ln w="19050">
            <a:solidFill>
              <a:srgbClr val="364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CB0CE3B-BBDB-4A20-9C0B-8B928255B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665" y="1300483"/>
            <a:ext cx="2893670" cy="4595127"/>
          </a:xfrm>
          <a:ln>
            <a:solidFill>
              <a:srgbClr val="00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1600" b="1">
              <a:latin typeface="Times New Roman"/>
              <a:cs typeface="Times New Roman"/>
            </a:endParaRPr>
          </a:p>
          <a:p>
            <a:endParaRPr lang="en-US" sz="1600">
              <a:solidFill>
                <a:srgbClr val="333333"/>
              </a:solidFill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35"/>
    </mc:Choice>
    <mc:Fallback xmlns="">
      <p:transition spd="slow" advTm="38535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19057"/>
            <a:ext cx="11835829" cy="8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Training Response : Score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AF3AE4-1FEF-4685-B60E-0C83D945D757}"/>
              </a:ext>
            </a:extLst>
          </p:cNvPr>
          <p:cNvSpPr txBox="1"/>
          <p:nvPr/>
        </p:nvSpPr>
        <p:spPr>
          <a:xfrm>
            <a:off x="9463061" y="354627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25 of your Packet</a:t>
            </a:r>
          </a:p>
        </p:txBody>
      </p:sp>
      <p:pic>
        <p:nvPicPr>
          <p:cNvPr id="15" name="Picture 14" descr="A table of values">
            <a:extLst>
              <a:ext uri="{FF2B5EF4-FFF2-40B4-BE49-F238E27FC236}">
                <a16:creationId xmlns:a16="http://schemas.microsoft.com/office/drawing/2014/main" id="{6442FF22-3D76-45E6-BC39-528C3E238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29" y="2125288"/>
            <a:ext cx="1056341" cy="2607424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418B28-DDD9-4DD6-AD6F-70C842FEB2B5}"/>
              </a:ext>
            </a:extLst>
          </p:cNvPr>
          <p:cNvSpPr txBox="1">
            <a:spLocks/>
          </p:cNvSpPr>
          <p:nvPr/>
        </p:nvSpPr>
        <p:spPr>
          <a:xfrm>
            <a:off x="3558746" y="1300483"/>
            <a:ext cx="7746898" cy="45951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Part A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-intercept of the line represented by the 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values shown in the table? Show or explain how you got your answer.</a:t>
            </a: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Part B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slope of the line represented by the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values shown in the table? Show or explain how you got your answer.</a:t>
            </a:r>
          </a:p>
          <a:p>
            <a:endParaRPr lang="en-US" sz="16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>
              <a:solidFill>
                <a:srgbClr val="333333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7" descr="A correct student response for Part A.">
            <a:extLst>
              <a:ext uri="{FF2B5EF4-FFF2-40B4-BE49-F238E27FC236}">
                <a16:creationId xmlns:a16="http://schemas.microsoft.com/office/drawing/2014/main" id="{8EF910AA-FC84-499C-8794-92A4B782D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264" y="2413689"/>
            <a:ext cx="4479348" cy="671292"/>
          </a:xfrm>
          <a:prstGeom prst="rect">
            <a:avLst/>
          </a:prstGeom>
        </p:spPr>
      </p:pic>
      <p:sp>
        <p:nvSpPr>
          <p:cNvPr id="16" name="Oval 15" descr="Circled text">
            <a:extLst>
              <a:ext uri="{FF2B5EF4-FFF2-40B4-BE49-F238E27FC236}">
                <a16:creationId xmlns:a16="http://schemas.microsoft.com/office/drawing/2014/main" id="{F6ADD09A-5214-423E-B03E-D652EFE57C94}"/>
              </a:ext>
            </a:extLst>
          </p:cNvPr>
          <p:cNvSpPr/>
          <p:nvPr/>
        </p:nvSpPr>
        <p:spPr>
          <a:xfrm>
            <a:off x="4477264" y="2446453"/>
            <a:ext cx="488141" cy="477500"/>
          </a:xfrm>
          <a:prstGeom prst="ellipse">
            <a:avLst/>
          </a:prstGeom>
          <a:noFill/>
          <a:ln w="19050">
            <a:solidFill>
              <a:srgbClr val="364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 descr="Arrow pointing towards correct student response for Part A.">
            <a:extLst>
              <a:ext uri="{FF2B5EF4-FFF2-40B4-BE49-F238E27FC236}">
                <a16:creationId xmlns:a16="http://schemas.microsoft.com/office/drawing/2014/main" id="{1F5A64A2-44AA-4A3E-8434-9F40181D148E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5270816" y="2685203"/>
            <a:ext cx="3929071" cy="474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CB29B8D-73E9-495B-88FB-2A73CEC70FB5}"/>
              </a:ext>
            </a:extLst>
          </p:cNvPr>
          <p:cNvSpPr/>
          <p:nvPr/>
        </p:nvSpPr>
        <p:spPr>
          <a:xfrm>
            <a:off x="9199887" y="2275729"/>
            <a:ext cx="2195833" cy="91387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Answer-only was given full credit per scoring notes.</a:t>
            </a:r>
          </a:p>
        </p:txBody>
      </p:sp>
      <p:pic>
        <p:nvPicPr>
          <p:cNvPr id="11" name="Picture 10" descr="An incorrect student response for Part B.">
            <a:extLst>
              <a:ext uri="{FF2B5EF4-FFF2-40B4-BE49-F238E27FC236}">
                <a16:creationId xmlns:a16="http://schemas.microsoft.com/office/drawing/2014/main" id="{F147E106-51FD-4006-82B5-FE9B4E460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622" y="4340802"/>
            <a:ext cx="4628265" cy="783819"/>
          </a:xfrm>
          <a:prstGeom prst="rect">
            <a:avLst/>
          </a:prstGeom>
        </p:spPr>
      </p:pic>
      <p:cxnSp>
        <p:nvCxnSpPr>
          <p:cNvPr id="19" name="Straight Arrow Connector 18" descr="Arrow pointing towards incorrect student response for Part B.">
            <a:extLst>
              <a:ext uri="{FF2B5EF4-FFF2-40B4-BE49-F238E27FC236}">
                <a16:creationId xmlns:a16="http://schemas.microsoft.com/office/drawing/2014/main" id="{0394E1FD-6272-4D1F-AE82-F70456BAA337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266972" y="4639252"/>
            <a:ext cx="404267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D3AD1F3-F45D-447C-8873-A86D51A8CB1F}"/>
              </a:ext>
            </a:extLst>
          </p:cNvPr>
          <p:cNvSpPr/>
          <p:nvPr/>
        </p:nvSpPr>
        <p:spPr>
          <a:xfrm>
            <a:off x="9309643" y="4445420"/>
            <a:ext cx="2522692" cy="38766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should be -2.5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CAA1453-FA1D-4EA8-9B83-909468B93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665" y="1300483"/>
            <a:ext cx="2893670" cy="4595127"/>
          </a:xfrm>
          <a:ln>
            <a:solidFill>
              <a:srgbClr val="00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1600" b="1">
              <a:latin typeface="Times New Roman"/>
              <a:cs typeface="Times New Roman"/>
            </a:endParaRPr>
          </a:p>
          <a:p>
            <a:endParaRPr lang="en-US" sz="1600">
              <a:solidFill>
                <a:srgbClr val="333333"/>
              </a:solidFill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33"/>
    </mc:Choice>
    <mc:Fallback xmlns="">
      <p:transition spd="slow" advTm="30633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19057"/>
            <a:ext cx="11835829" cy="8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Training Response : Score 2 Cont’d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31C575-6E27-4776-A7EA-5064998983D5}"/>
              </a:ext>
            </a:extLst>
          </p:cNvPr>
          <p:cNvSpPr txBox="1"/>
          <p:nvPr/>
        </p:nvSpPr>
        <p:spPr>
          <a:xfrm>
            <a:off x="9463061" y="354627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25 of your Packet</a:t>
            </a:r>
          </a:p>
        </p:txBody>
      </p:sp>
      <p:pic>
        <p:nvPicPr>
          <p:cNvPr id="15" name="Picture 14" descr="A table of values">
            <a:extLst>
              <a:ext uri="{FF2B5EF4-FFF2-40B4-BE49-F238E27FC236}">
                <a16:creationId xmlns:a16="http://schemas.microsoft.com/office/drawing/2014/main" id="{29B76C3E-A5EC-4B3F-8BF5-E3CE22633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990" y="2125288"/>
            <a:ext cx="1056341" cy="2607424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418B28-DDD9-4DD6-AD6F-70C842FEB2B5}"/>
              </a:ext>
            </a:extLst>
          </p:cNvPr>
          <p:cNvSpPr txBox="1">
            <a:spLocks/>
          </p:cNvSpPr>
          <p:nvPr/>
        </p:nvSpPr>
        <p:spPr>
          <a:xfrm>
            <a:off x="3657600" y="1150113"/>
            <a:ext cx="7642690" cy="53978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C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Write an equation of the line represented by the relationship between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shown in the table.</a:t>
            </a:r>
          </a:p>
          <a:p>
            <a:endParaRPr lang="en-US" sz="1600" b="0" i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0" i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D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student says the point (9,−17.5) lies on the line represented by the relationship between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 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shown in the table.</a:t>
            </a:r>
          </a:p>
          <a:p>
            <a:pPr algn="l"/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the student correct? Show or explain how you got your answer.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7" descr="An incorrect student response for Part C.">
            <a:extLst>
              <a:ext uri="{FF2B5EF4-FFF2-40B4-BE49-F238E27FC236}">
                <a16:creationId xmlns:a16="http://schemas.microsoft.com/office/drawing/2014/main" id="{6BC2854E-19BE-4ACC-96B3-4DA109883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746" y="2200066"/>
            <a:ext cx="4561550" cy="686685"/>
          </a:xfrm>
          <a:prstGeom prst="rect">
            <a:avLst/>
          </a:prstGeom>
        </p:spPr>
      </p:pic>
      <p:cxnSp>
        <p:nvCxnSpPr>
          <p:cNvPr id="23" name="Straight Arrow Connector 22" descr="Arrow pointing towards incorrect student response for Part C.">
            <a:extLst>
              <a:ext uri="{FF2B5EF4-FFF2-40B4-BE49-F238E27FC236}">
                <a16:creationId xmlns:a16="http://schemas.microsoft.com/office/drawing/2014/main" id="{B1AE6B99-936A-4AE4-832D-90FFE2801DBB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318610" y="2373307"/>
            <a:ext cx="2823686" cy="565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F0CFDA8-41A6-4E93-BA9A-811E3871F587}"/>
              </a:ext>
            </a:extLst>
          </p:cNvPr>
          <p:cNvSpPr/>
          <p:nvPr/>
        </p:nvSpPr>
        <p:spPr>
          <a:xfrm>
            <a:off x="9142296" y="1972881"/>
            <a:ext cx="2950387" cy="80085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reversed y-intercept and slope.</a:t>
            </a:r>
          </a:p>
        </p:txBody>
      </p:sp>
      <p:pic>
        <p:nvPicPr>
          <p:cNvPr id="10" name="Picture 9" descr="A correct student response for Part D.">
            <a:extLst>
              <a:ext uri="{FF2B5EF4-FFF2-40B4-BE49-F238E27FC236}">
                <a16:creationId xmlns:a16="http://schemas.microsoft.com/office/drawing/2014/main" id="{B05E5623-EEFF-4372-9381-BCF29EF4B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886" y="4573963"/>
            <a:ext cx="4015847" cy="1713428"/>
          </a:xfrm>
          <a:prstGeom prst="rect">
            <a:avLst/>
          </a:prstGeom>
        </p:spPr>
      </p:pic>
      <p:sp>
        <p:nvSpPr>
          <p:cNvPr id="16" name="Oval 15" descr="Circled text">
            <a:extLst>
              <a:ext uri="{FF2B5EF4-FFF2-40B4-BE49-F238E27FC236}">
                <a16:creationId xmlns:a16="http://schemas.microsoft.com/office/drawing/2014/main" id="{8BFA8519-7C8C-4443-AC20-D6D8ED2A468E}"/>
              </a:ext>
            </a:extLst>
          </p:cNvPr>
          <p:cNvSpPr/>
          <p:nvPr/>
        </p:nvSpPr>
        <p:spPr>
          <a:xfrm>
            <a:off x="4580745" y="4315976"/>
            <a:ext cx="2282391" cy="1971416"/>
          </a:xfrm>
          <a:prstGeom prst="ellipse">
            <a:avLst/>
          </a:prstGeom>
          <a:noFill/>
          <a:ln w="19050">
            <a:solidFill>
              <a:srgbClr val="364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 descr="Arrow pointing towards correct student response for Part D.">
            <a:extLst>
              <a:ext uri="{FF2B5EF4-FFF2-40B4-BE49-F238E27FC236}">
                <a16:creationId xmlns:a16="http://schemas.microsoft.com/office/drawing/2014/main" id="{FC022158-8CFC-4968-B034-A6BC2666787C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7068620" y="5250952"/>
            <a:ext cx="178425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9C3A43D-1629-44AE-AD35-C6D47181C1F9}"/>
              </a:ext>
            </a:extLst>
          </p:cNvPr>
          <p:cNvSpPr/>
          <p:nvPr/>
        </p:nvSpPr>
        <p:spPr>
          <a:xfrm>
            <a:off x="8852874" y="4794017"/>
            <a:ext cx="2979461" cy="91387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 based on incorrect equation from Part C per Scoring notes.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B986778-707B-4B8A-B23A-F366B6E48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665" y="1300483"/>
            <a:ext cx="2893670" cy="4595127"/>
          </a:xfrm>
          <a:ln>
            <a:solidFill>
              <a:srgbClr val="00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1600" b="1">
              <a:latin typeface="Times New Roman"/>
              <a:cs typeface="Times New Roman"/>
            </a:endParaRPr>
          </a:p>
          <a:p>
            <a:endParaRPr lang="en-US" sz="1600">
              <a:solidFill>
                <a:srgbClr val="333333"/>
              </a:solidFill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6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57"/>
    </mc:Choice>
    <mc:Fallback xmlns="">
      <p:transition spd="slow" advTm="54157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19057"/>
            <a:ext cx="11835829" cy="8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Training Response : Score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BF2702-3D02-4BDA-AFDA-642B369AEB6C}"/>
              </a:ext>
            </a:extLst>
          </p:cNvPr>
          <p:cNvSpPr txBox="1"/>
          <p:nvPr/>
        </p:nvSpPr>
        <p:spPr>
          <a:xfrm>
            <a:off x="9463061" y="354627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26 of your Packet</a:t>
            </a:r>
          </a:p>
        </p:txBody>
      </p:sp>
      <p:pic>
        <p:nvPicPr>
          <p:cNvPr id="15" name="Picture 14" descr="A table of values">
            <a:extLst>
              <a:ext uri="{FF2B5EF4-FFF2-40B4-BE49-F238E27FC236}">
                <a16:creationId xmlns:a16="http://schemas.microsoft.com/office/drawing/2014/main" id="{39F80B31-A919-4E93-9C5E-67AED90F7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29" y="2125288"/>
            <a:ext cx="1056341" cy="2607424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418B28-DDD9-4DD6-AD6F-70C842FEB2B5}"/>
              </a:ext>
            </a:extLst>
          </p:cNvPr>
          <p:cNvSpPr txBox="1">
            <a:spLocks/>
          </p:cNvSpPr>
          <p:nvPr/>
        </p:nvSpPr>
        <p:spPr>
          <a:xfrm>
            <a:off x="3756454" y="1300483"/>
            <a:ext cx="7740576" cy="45951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Part A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-intercept of the line represented by the 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values shown in the table? Show or explain how you got your answer.</a:t>
            </a: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Part B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slope of the line represented by the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values shown in the table? Show or explain how you got your answer.</a:t>
            </a:r>
          </a:p>
          <a:p>
            <a:endParaRPr lang="en-US" sz="16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>
              <a:solidFill>
                <a:srgbClr val="333333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7" descr="An incorrect student response for Part A.">
            <a:extLst>
              <a:ext uri="{FF2B5EF4-FFF2-40B4-BE49-F238E27FC236}">
                <a16:creationId xmlns:a16="http://schemas.microsoft.com/office/drawing/2014/main" id="{CECBBC3B-8895-48FE-B3DF-EA37B0624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570" y="2415637"/>
            <a:ext cx="4791875" cy="724501"/>
          </a:xfrm>
          <a:prstGeom prst="rect">
            <a:avLst/>
          </a:prstGeom>
        </p:spPr>
      </p:pic>
      <p:pic>
        <p:nvPicPr>
          <p:cNvPr id="11" name="Picture 10" descr="An incorrect student response for Part B.">
            <a:extLst>
              <a:ext uri="{FF2B5EF4-FFF2-40B4-BE49-F238E27FC236}">
                <a16:creationId xmlns:a16="http://schemas.microsoft.com/office/drawing/2014/main" id="{31FA41B4-DC19-4931-A584-EC2E13785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737" y="4686307"/>
            <a:ext cx="4611540" cy="966344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1FD7D2-C3AC-4170-BF72-98899B442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665" y="1300483"/>
            <a:ext cx="2893670" cy="4595127"/>
          </a:xfrm>
          <a:ln>
            <a:solidFill>
              <a:srgbClr val="00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1600" b="1">
              <a:latin typeface="Times New Roman"/>
              <a:cs typeface="Times New Roman"/>
            </a:endParaRPr>
          </a:p>
          <a:p>
            <a:endParaRPr lang="en-US" sz="1600">
              <a:solidFill>
                <a:srgbClr val="333333"/>
              </a:solidFill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0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16"/>
    </mc:Choice>
    <mc:Fallback xmlns="">
      <p:transition spd="slow" advTm="13316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70139"/>
            <a:ext cx="11835829" cy="8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Training Response : Score 1 Cont’d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E07FAB-008F-4094-A6DE-1D1B52EDCE2D}"/>
              </a:ext>
            </a:extLst>
          </p:cNvPr>
          <p:cNvSpPr txBox="1"/>
          <p:nvPr/>
        </p:nvSpPr>
        <p:spPr>
          <a:xfrm>
            <a:off x="9463061" y="354627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26 of your Packet</a:t>
            </a:r>
          </a:p>
        </p:txBody>
      </p:sp>
      <p:pic>
        <p:nvPicPr>
          <p:cNvPr id="20" name="Picture 19" descr="A table of values">
            <a:extLst>
              <a:ext uri="{FF2B5EF4-FFF2-40B4-BE49-F238E27FC236}">
                <a16:creationId xmlns:a16="http://schemas.microsoft.com/office/drawing/2014/main" id="{04AAC396-92B1-4E38-8476-53E55260A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607" y="2125288"/>
            <a:ext cx="1056341" cy="2607424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418B28-DDD9-4DD6-AD6F-70C842FEB2B5}"/>
              </a:ext>
            </a:extLst>
          </p:cNvPr>
          <p:cNvSpPr txBox="1">
            <a:spLocks/>
          </p:cNvSpPr>
          <p:nvPr/>
        </p:nvSpPr>
        <p:spPr>
          <a:xfrm>
            <a:off x="3682314" y="1009275"/>
            <a:ext cx="7660138" cy="57211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C</a:t>
            </a:r>
            <a:endParaRPr lang="en-US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Write an equation of the line represented by the relationship between </a:t>
            </a:r>
            <a:r>
              <a:rPr lang="en-US" sz="14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14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4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shown in the table</a:t>
            </a:r>
            <a:endParaRPr lang="en-US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D</a:t>
            </a:r>
            <a:endParaRPr lang="en-US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4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student says the point (9,−17.5) lies on the line represented by the relationship between </a:t>
            </a:r>
            <a:r>
              <a:rPr lang="en-US" sz="14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 </a:t>
            </a:r>
            <a:r>
              <a:rPr lang="en-US" sz="14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 </a:t>
            </a:r>
            <a:r>
              <a:rPr lang="en-US" sz="14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4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shown in the table. Is the student correct? Show or explain how you got your answer.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16" name="Picture 15" descr="An incorrect student response for Part C.">
            <a:extLst>
              <a:ext uri="{FF2B5EF4-FFF2-40B4-BE49-F238E27FC236}">
                <a16:creationId xmlns:a16="http://schemas.microsoft.com/office/drawing/2014/main" id="{D6A5035F-EAC4-4D66-AE6C-249760591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481" y="1786957"/>
            <a:ext cx="3864381" cy="1350088"/>
          </a:xfrm>
          <a:prstGeom prst="rect">
            <a:avLst/>
          </a:prstGeom>
        </p:spPr>
      </p:pic>
      <p:pic>
        <p:nvPicPr>
          <p:cNvPr id="10" name="Picture 9" descr="A correct student response for Part D.">
            <a:extLst>
              <a:ext uri="{FF2B5EF4-FFF2-40B4-BE49-F238E27FC236}">
                <a16:creationId xmlns:a16="http://schemas.microsoft.com/office/drawing/2014/main" id="{93273B6C-6B72-4155-9CCD-A46DDB8C3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489" y="4256970"/>
            <a:ext cx="3711373" cy="2111677"/>
          </a:xfrm>
          <a:prstGeom prst="rect">
            <a:avLst/>
          </a:prstGeom>
        </p:spPr>
      </p:pic>
      <p:sp>
        <p:nvSpPr>
          <p:cNvPr id="21" name="Oval 20" descr="Circled text">
            <a:extLst>
              <a:ext uri="{FF2B5EF4-FFF2-40B4-BE49-F238E27FC236}">
                <a16:creationId xmlns:a16="http://schemas.microsoft.com/office/drawing/2014/main" id="{D6F6472E-72FB-44A3-9BA7-9230D12A9D12}"/>
              </a:ext>
            </a:extLst>
          </p:cNvPr>
          <p:cNvSpPr/>
          <p:nvPr/>
        </p:nvSpPr>
        <p:spPr>
          <a:xfrm>
            <a:off x="4226007" y="4114814"/>
            <a:ext cx="3046664" cy="2253833"/>
          </a:xfrm>
          <a:prstGeom prst="ellipse">
            <a:avLst/>
          </a:prstGeom>
          <a:noFill/>
          <a:ln w="19050">
            <a:solidFill>
              <a:srgbClr val="364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 descr="Arrow pointing towards correct student response for Part D.">
            <a:extLst>
              <a:ext uri="{FF2B5EF4-FFF2-40B4-BE49-F238E27FC236}">
                <a16:creationId xmlns:a16="http://schemas.microsoft.com/office/drawing/2014/main" id="{F0B300E8-8ECF-4CCA-A757-07AAA4FBC486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7474689" y="4860109"/>
            <a:ext cx="1449656" cy="2453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789AC43-E24D-4B19-8124-AADD776C5DD2}"/>
              </a:ext>
            </a:extLst>
          </p:cNvPr>
          <p:cNvSpPr/>
          <p:nvPr/>
        </p:nvSpPr>
        <p:spPr>
          <a:xfrm>
            <a:off x="8924345" y="4648487"/>
            <a:ext cx="2728940" cy="42324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extended the table.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95445FF-40C2-48BB-99EE-EF92CE362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665" y="1300483"/>
            <a:ext cx="2893670" cy="4595127"/>
          </a:xfrm>
          <a:ln>
            <a:solidFill>
              <a:srgbClr val="00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1600" b="1">
              <a:latin typeface="Times New Roman"/>
              <a:cs typeface="Times New Roman"/>
            </a:endParaRPr>
          </a:p>
          <a:p>
            <a:endParaRPr lang="en-US" sz="1600">
              <a:solidFill>
                <a:srgbClr val="333333"/>
              </a:solidFill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96"/>
    </mc:Choice>
    <mc:Fallback xmlns="">
      <p:transition spd="slow" advTm="2069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5F6E03-F717-4551-B1E4-559EECB12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Constructed Response (CR) Questions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183B6D6-8CA3-4A51-97A5-182E178D362E}"/>
              </a:ext>
            </a:extLst>
          </p:cNvPr>
          <p:cNvSpPr txBox="1">
            <a:spLocks/>
          </p:cNvSpPr>
          <p:nvPr/>
        </p:nvSpPr>
        <p:spPr>
          <a:xfrm>
            <a:off x="484463" y="1601394"/>
            <a:ext cx="11542558" cy="52566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4000">
              <a:latin typeface="Times New Roman"/>
              <a:cs typeface="Times New Roman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Times New Roman"/>
                <a:cs typeface="Times New Roman"/>
              </a:rPr>
              <a:t>Students write a response to a multi-part question</a:t>
            </a:r>
            <a:r>
              <a:rPr lang="en-US" altLang="en-US" sz="3200">
                <a:latin typeface="Times New Roman"/>
                <a:cs typeface="Times New Roman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Times New Roman"/>
                <a:cs typeface="Times New Roman"/>
              </a:rPr>
              <a:t>Responses are scored holistically. 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altLang="en-US" sz="3200">
                <a:latin typeface="Times New Roman"/>
                <a:cs typeface="Times New Roman"/>
              </a:rPr>
              <a:t>Students are often asked to "Show or explain" how they got their answer.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latin typeface="Times New Roman"/>
                <a:cs typeface="Times New Roman"/>
              </a:rPr>
              <a:t>All</a:t>
            </a:r>
            <a:r>
              <a:rPr lang="en-US" sz="3200">
                <a:latin typeface="Times New Roman"/>
                <a:cs typeface="Times New Roman"/>
              </a:rPr>
              <a:t> parts of a CR must be answered for full credit. </a:t>
            </a:r>
            <a:endParaRPr lang="en-US" altLang="en-US" sz="3200">
              <a:latin typeface="Times New Roman"/>
              <a:cs typeface="Times New Roman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Times New Roman"/>
                <a:cs typeface="Times New Roman"/>
              </a:rPr>
              <a:t>Student performance is based on the overall demonstration of understanding.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endParaRPr lang="en-US"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476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88"/>
    </mc:Choice>
    <mc:Fallback xmlns="">
      <p:transition spd="slow" advTm="39188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19057"/>
            <a:ext cx="11835829" cy="8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Training Response : Score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07A4D0-4B14-4EC1-8448-91A5394D5B79}"/>
              </a:ext>
            </a:extLst>
          </p:cNvPr>
          <p:cNvSpPr txBox="1"/>
          <p:nvPr/>
        </p:nvSpPr>
        <p:spPr>
          <a:xfrm>
            <a:off x="9463061" y="354627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27 of your Packet</a:t>
            </a:r>
          </a:p>
        </p:txBody>
      </p:sp>
      <p:pic>
        <p:nvPicPr>
          <p:cNvPr id="15" name="Picture 14" descr="A table of values">
            <a:extLst>
              <a:ext uri="{FF2B5EF4-FFF2-40B4-BE49-F238E27FC236}">
                <a16:creationId xmlns:a16="http://schemas.microsoft.com/office/drawing/2014/main" id="{077CD7B1-BF92-4461-9F00-89C4AC54D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607" y="2125288"/>
            <a:ext cx="1056341" cy="2607424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418B28-DDD9-4DD6-AD6F-70C842FEB2B5}"/>
              </a:ext>
            </a:extLst>
          </p:cNvPr>
          <p:cNvSpPr txBox="1">
            <a:spLocks/>
          </p:cNvSpPr>
          <p:nvPr/>
        </p:nvSpPr>
        <p:spPr>
          <a:xfrm>
            <a:off x="3719384" y="1300483"/>
            <a:ext cx="7650055" cy="45951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 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-intercept of the line represented by the 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values shown in the table? Show or explain how you got your answer.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B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slope of the line represented by the 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values shown in the table? Show or explain how you got your answer.</a:t>
            </a:r>
          </a:p>
          <a:p>
            <a:endParaRPr lang="en-US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333333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An incorrect student response for Part A.">
            <a:extLst>
              <a:ext uri="{FF2B5EF4-FFF2-40B4-BE49-F238E27FC236}">
                <a16:creationId xmlns:a16="http://schemas.microsoft.com/office/drawing/2014/main" id="{4EEA7F07-4458-4960-A70F-88F800A10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757" y="2404747"/>
            <a:ext cx="4496554" cy="913182"/>
          </a:xfrm>
          <a:prstGeom prst="rect">
            <a:avLst/>
          </a:prstGeom>
        </p:spPr>
      </p:pic>
      <p:pic>
        <p:nvPicPr>
          <p:cNvPr id="11" name="Picture 10" descr="An incorrect student response for Part B.">
            <a:extLst>
              <a:ext uri="{FF2B5EF4-FFF2-40B4-BE49-F238E27FC236}">
                <a16:creationId xmlns:a16="http://schemas.microsoft.com/office/drawing/2014/main" id="{40DECEF8-2CFE-4985-91A9-BED33EE99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968" y="4644336"/>
            <a:ext cx="4440343" cy="913181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205AEEC-5812-479C-82EE-9C2DC2769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665" y="1300483"/>
            <a:ext cx="2893670" cy="4595127"/>
          </a:xfrm>
          <a:ln>
            <a:solidFill>
              <a:srgbClr val="00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1600" b="1">
              <a:latin typeface="Times New Roman"/>
              <a:cs typeface="Times New Roman"/>
            </a:endParaRPr>
          </a:p>
          <a:p>
            <a:endParaRPr lang="en-US" sz="1600">
              <a:solidFill>
                <a:srgbClr val="333333"/>
              </a:solidFill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0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7"/>
    </mc:Choice>
    <mc:Fallback xmlns="">
      <p:transition spd="slow" advTm="12497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19057"/>
            <a:ext cx="11835829" cy="8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Training Response : Score 0 Cont’d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80C775-9BDF-430A-A5C8-0C6E5A3DD41C}"/>
              </a:ext>
            </a:extLst>
          </p:cNvPr>
          <p:cNvSpPr txBox="1"/>
          <p:nvPr/>
        </p:nvSpPr>
        <p:spPr>
          <a:xfrm>
            <a:off x="9463061" y="354627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27 of your Packet</a:t>
            </a:r>
          </a:p>
        </p:txBody>
      </p:sp>
      <p:pic>
        <p:nvPicPr>
          <p:cNvPr id="15" name="Picture 14" descr="A table of values">
            <a:extLst>
              <a:ext uri="{FF2B5EF4-FFF2-40B4-BE49-F238E27FC236}">
                <a16:creationId xmlns:a16="http://schemas.microsoft.com/office/drawing/2014/main" id="{F6F544C7-1CA1-44EC-8EAD-3D2A55DF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607" y="2125288"/>
            <a:ext cx="1056341" cy="2607424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418B28-DDD9-4DD6-AD6F-70C842FEB2B5}"/>
              </a:ext>
            </a:extLst>
          </p:cNvPr>
          <p:cNvSpPr txBox="1">
            <a:spLocks/>
          </p:cNvSpPr>
          <p:nvPr/>
        </p:nvSpPr>
        <p:spPr>
          <a:xfrm>
            <a:off x="3595816" y="1284678"/>
            <a:ext cx="7644281" cy="47832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C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Write an equation of the line represented by the relationship between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shown in the table.</a:t>
            </a:r>
          </a:p>
          <a:p>
            <a:endParaRPr lang="en-US" sz="1600" b="0" i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0" i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D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student says the point (9,−17.5) lies on the line represented by the relationship between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 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 </a:t>
            </a:r>
            <a:r>
              <a:rPr lang="en-US" sz="1600" b="0" i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shown in the table.</a:t>
            </a:r>
          </a:p>
          <a:p>
            <a:pPr algn="l"/>
            <a:r>
              <a:rPr lang="en-US" sz="16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the student correct? Show or explain how you got your answer.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7" descr="An incorrect student response for Part C.">
            <a:extLst>
              <a:ext uri="{FF2B5EF4-FFF2-40B4-BE49-F238E27FC236}">
                <a16:creationId xmlns:a16="http://schemas.microsoft.com/office/drawing/2014/main" id="{5A90D01E-AB25-4981-A90E-063DDB810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804" y="2299855"/>
            <a:ext cx="4368081" cy="744944"/>
          </a:xfrm>
          <a:prstGeom prst="rect">
            <a:avLst/>
          </a:prstGeom>
        </p:spPr>
      </p:pic>
      <p:pic>
        <p:nvPicPr>
          <p:cNvPr id="10" name="Picture 9" descr="An incorrect student response for Part D.">
            <a:extLst>
              <a:ext uri="{FF2B5EF4-FFF2-40B4-BE49-F238E27FC236}">
                <a16:creationId xmlns:a16="http://schemas.microsoft.com/office/drawing/2014/main" id="{146CDBD2-8DB3-4DA6-844D-D0AA4B42C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804" y="4668557"/>
            <a:ext cx="4668587" cy="904765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E480561-187C-441D-9CD5-25B279A0E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665" y="1300483"/>
            <a:ext cx="2893670" cy="4595127"/>
          </a:xfrm>
          <a:ln>
            <a:solidFill>
              <a:srgbClr val="00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700">
              <a:latin typeface="Arial"/>
              <a:cs typeface="Arial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900" b="1">
              <a:latin typeface="Times New Roman"/>
              <a:cs typeface="Times New Roman"/>
            </a:endParaRPr>
          </a:p>
          <a:p>
            <a:endParaRPr lang="en-US" sz="1600" b="1">
              <a:latin typeface="Times New Roman"/>
              <a:cs typeface="Times New Roman"/>
            </a:endParaRPr>
          </a:p>
          <a:p>
            <a:endParaRPr lang="en-US" sz="1600">
              <a:solidFill>
                <a:srgbClr val="333333"/>
              </a:solidFill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2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13"/>
    </mc:Choice>
    <mc:Fallback xmlns="">
      <p:transition spd="slow" advTm="26213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8B45DC-9BB7-4806-AF9B-DA41EB13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Individual Practice of Scoring Student Responses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1C47D66-3EDE-4173-8602-DAB1CDCCAAD3}"/>
              </a:ext>
            </a:extLst>
          </p:cNvPr>
          <p:cNvSpPr txBox="1">
            <a:spLocks/>
          </p:cNvSpPr>
          <p:nvPr/>
        </p:nvSpPr>
        <p:spPr>
          <a:xfrm>
            <a:off x="600807" y="2053349"/>
            <a:ext cx="10990385" cy="4302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>
                <a:latin typeface="Times New Roman"/>
                <a:cs typeface="Times New Roman"/>
              </a:rPr>
              <a:t>Question 2: </a:t>
            </a:r>
            <a:r>
              <a:rPr lang="en-US" sz="2200">
                <a:solidFill>
                  <a:srgbClr val="000000"/>
                </a:solidFill>
                <a:latin typeface="Times New Roman"/>
                <a:cs typeface="Times New Roman"/>
              </a:rPr>
              <a:t>8-F.B.4 (</a:t>
            </a:r>
            <a:r>
              <a:rPr lang="en-US" sz="2200" i="1">
                <a:solidFill>
                  <a:srgbClr val="000000"/>
                </a:solidFill>
                <a:latin typeface="Times New Roman"/>
                <a:cs typeface="Times New Roman"/>
              </a:rPr>
              <a:t>Released 2023</a:t>
            </a:r>
            <a:r>
              <a:rPr lang="en-US" sz="22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marL="0" indent="0">
              <a:buNone/>
            </a:pPr>
            <a:endParaRPr lang="en-US" altLang="en-US" sz="24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sz="2200">
                <a:solidFill>
                  <a:srgbClr val="4948B6"/>
                </a:solidFill>
                <a:latin typeface="Times New Roman"/>
                <a:cs typeface="Times New Roman"/>
              </a:rPr>
              <a:t>Revisit the following: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altLang="en-US" sz="2200">
                <a:solidFill>
                  <a:srgbClr val="4948B6"/>
                </a:solidFill>
                <a:latin typeface="Times New Roman"/>
                <a:cs typeface="Times New Roman"/>
              </a:rPr>
              <a:t>the Question,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altLang="en-US" sz="2200">
                <a:solidFill>
                  <a:srgbClr val="4948B6"/>
                </a:solidFill>
                <a:latin typeface="Times New Roman"/>
                <a:cs typeface="Times New Roman"/>
              </a:rPr>
              <a:t>the Sample Response,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altLang="en-US" sz="2200">
                <a:solidFill>
                  <a:srgbClr val="4948B6"/>
                </a:solidFill>
                <a:latin typeface="Times New Roman"/>
                <a:cs typeface="Times New Roman"/>
              </a:rPr>
              <a:t>the Scoring Guide, and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altLang="en-US" sz="2200">
                <a:solidFill>
                  <a:srgbClr val="4948B6"/>
                </a:solidFill>
                <a:latin typeface="Times New Roman"/>
                <a:cs typeface="Times New Roman"/>
              </a:rPr>
              <a:t>the Scoring Notes.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200">
              <a:solidFill>
                <a:srgbClr val="4948B6"/>
              </a:solidFill>
              <a:latin typeface="Times New Roman"/>
              <a:cs typeface="Times New Roman"/>
            </a:endParaRP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sz="2200">
                <a:solidFill>
                  <a:srgbClr val="4948B6"/>
                </a:solidFill>
                <a:latin typeface="Times New Roman"/>
                <a:cs typeface="Times New Roman"/>
              </a:rPr>
              <a:t>Read the Sample Response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sz="2200">
                <a:solidFill>
                  <a:srgbClr val="4948B6"/>
                </a:solidFill>
                <a:latin typeface="Times New Roman"/>
                <a:cs typeface="Times New Roman"/>
              </a:rPr>
              <a:t>Use the Training Response papers to score the response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sz="2200">
                <a:solidFill>
                  <a:srgbClr val="4948B6"/>
                </a:solidFill>
                <a:latin typeface="Times New Roman"/>
                <a:cs typeface="Times New Roman"/>
              </a:rPr>
              <a:t>Choose one score that you think best represents the response.</a:t>
            </a:r>
          </a:p>
          <a:p>
            <a:pPr marL="0" indent="0">
              <a:buNone/>
            </a:pPr>
            <a:endParaRPr lang="en-US" altLang="en-US"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505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79"/>
    </mc:Choice>
    <mc:Fallback xmlns="">
      <p:transition spd="slow" advTm="54679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1A162-5F70-4E35-8865-1644A4C36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7D6E0-C979-4192-3476-352B3B9E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19057"/>
            <a:ext cx="11835829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Practice Response A </a:t>
            </a:r>
            <a:endParaRPr lang="en-US" sz="4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C991F-06D0-4771-BC13-6FDF059FB6CB}"/>
              </a:ext>
            </a:extLst>
          </p:cNvPr>
          <p:cNvSpPr txBox="1"/>
          <p:nvPr/>
        </p:nvSpPr>
        <p:spPr>
          <a:xfrm>
            <a:off x="9808506" y="994259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29 of your Packet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9989C1-64C4-4B6E-8ACC-B8A4D83331EE}"/>
              </a:ext>
            </a:extLst>
          </p:cNvPr>
          <p:cNvSpPr/>
          <p:nvPr/>
        </p:nvSpPr>
        <p:spPr>
          <a:xfrm>
            <a:off x="5787724" y="326630"/>
            <a:ext cx="1325784" cy="52193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Score: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6CCA86-AE1A-47CA-B42A-A10A9BF6964A}"/>
              </a:ext>
            </a:extLst>
          </p:cNvPr>
          <p:cNvSpPr txBox="1"/>
          <p:nvPr/>
        </p:nvSpPr>
        <p:spPr>
          <a:xfrm>
            <a:off x="7113508" y="326630"/>
            <a:ext cx="4829786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Full credit        C – Full credit based on Part B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No credit         D – Full credit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30F7B7A-7A84-4D60-59A7-01C92FB50510}"/>
              </a:ext>
            </a:extLst>
          </p:cNvPr>
          <p:cNvSpPr txBox="1">
            <a:spLocks/>
          </p:cNvSpPr>
          <p:nvPr/>
        </p:nvSpPr>
        <p:spPr>
          <a:xfrm>
            <a:off x="123976" y="1278885"/>
            <a:ext cx="5625882" cy="42940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Times New Roman"/>
                <a:cs typeface="Times New Roman"/>
              </a:rPr>
              <a:t>Part A</a:t>
            </a:r>
            <a:endParaRPr lang="en-US" sz="1600">
              <a:latin typeface="Times New Roman"/>
              <a:cs typeface="Times New Roman"/>
            </a:endParaRPr>
          </a:p>
          <a:p>
            <a:endParaRPr lang="en-US" sz="1600"/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r>
              <a:rPr lang="en-US" sz="1600" b="1">
                <a:latin typeface="Times New Roman"/>
                <a:cs typeface="Times New Roman"/>
              </a:rPr>
              <a:t>Part B</a:t>
            </a:r>
            <a:endParaRPr lang="en-US" sz="1600"/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 descr="A correct student response for Part A. ">
            <a:extLst>
              <a:ext uri="{FF2B5EF4-FFF2-40B4-BE49-F238E27FC236}">
                <a16:creationId xmlns:a16="http://schemas.microsoft.com/office/drawing/2014/main" id="{95DD9BD5-D968-402E-BF84-E24F3FF80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06" y="1902683"/>
            <a:ext cx="4820420" cy="964084"/>
          </a:xfrm>
          <a:prstGeom prst="rect">
            <a:avLst/>
          </a:prstGeom>
        </p:spPr>
      </p:pic>
      <p:sp>
        <p:nvSpPr>
          <p:cNvPr id="17" name="Oval 16" descr="Circled text">
            <a:extLst>
              <a:ext uri="{FF2B5EF4-FFF2-40B4-BE49-F238E27FC236}">
                <a16:creationId xmlns:a16="http://schemas.microsoft.com/office/drawing/2014/main" id="{51E03CC4-792A-4B98-8EBA-C7C98BF52428}"/>
              </a:ext>
            </a:extLst>
          </p:cNvPr>
          <p:cNvSpPr/>
          <p:nvPr/>
        </p:nvSpPr>
        <p:spPr>
          <a:xfrm>
            <a:off x="1756483" y="2014583"/>
            <a:ext cx="393594" cy="30591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n incorrect student response for Part B.">
            <a:extLst>
              <a:ext uri="{FF2B5EF4-FFF2-40B4-BE49-F238E27FC236}">
                <a16:creationId xmlns:a16="http://schemas.microsoft.com/office/drawing/2014/main" id="{0C034FA8-1C9D-4530-8707-007FBAE38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54" y="3668028"/>
            <a:ext cx="4482991" cy="964084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D9769FE-E9CC-E653-C970-4B96B0F3D4DB}"/>
              </a:ext>
            </a:extLst>
          </p:cNvPr>
          <p:cNvSpPr txBox="1">
            <a:spLocks/>
          </p:cNvSpPr>
          <p:nvPr/>
        </p:nvSpPr>
        <p:spPr>
          <a:xfrm>
            <a:off x="6092560" y="1276386"/>
            <a:ext cx="5850734" cy="42940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Times New Roman"/>
                <a:cs typeface="Times New Roman"/>
              </a:rPr>
              <a:t>Part C</a:t>
            </a:r>
            <a:endParaRPr lang="en-US" sz="1600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r>
              <a:rPr lang="en-US" sz="1600" b="1">
                <a:latin typeface="Times New Roman"/>
                <a:cs typeface="Times New Roman"/>
              </a:rPr>
              <a:t>Part D</a:t>
            </a:r>
            <a:endParaRPr lang="en-US" sz="1600"/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 descr="A correct student response for Part C. ">
            <a:extLst>
              <a:ext uri="{FF2B5EF4-FFF2-40B4-BE49-F238E27FC236}">
                <a16:creationId xmlns:a16="http://schemas.microsoft.com/office/drawing/2014/main" id="{BC4820AA-C984-46CF-B6BC-DEDE56DE4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768" y="1774223"/>
            <a:ext cx="4655723" cy="1092543"/>
          </a:xfrm>
          <a:prstGeom prst="rect">
            <a:avLst/>
          </a:prstGeom>
        </p:spPr>
      </p:pic>
      <p:sp>
        <p:nvSpPr>
          <p:cNvPr id="19" name="Oval 18" descr="Circled text">
            <a:extLst>
              <a:ext uri="{FF2B5EF4-FFF2-40B4-BE49-F238E27FC236}">
                <a16:creationId xmlns:a16="http://schemas.microsoft.com/office/drawing/2014/main" id="{9F4AA7AC-F692-4532-AD09-6CEEF980D509}"/>
              </a:ext>
            </a:extLst>
          </p:cNvPr>
          <p:cNvSpPr/>
          <p:nvPr/>
        </p:nvSpPr>
        <p:spPr>
          <a:xfrm>
            <a:off x="6174768" y="1856096"/>
            <a:ext cx="1412281" cy="4643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orrect student response for Part D. ">
            <a:extLst>
              <a:ext uri="{FF2B5EF4-FFF2-40B4-BE49-F238E27FC236}">
                <a16:creationId xmlns:a16="http://schemas.microsoft.com/office/drawing/2014/main" id="{03C5F30C-5D5E-44F2-86D2-7FB68B11D9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768" y="3668028"/>
            <a:ext cx="5644800" cy="1092542"/>
          </a:xfrm>
          <a:prstGeom prst="rect">
            <a:avLst/>
          </a:prstGeom>
        </p:spPr>
      </p:pic>
      <p:sp>
        <p:nvSpPr>
          <p:cNvPr id="18" name="Oval 17" descr="Circled text">
            <a:extLst>
              <a:ext uri="{FF2B5EF4-FFF2-40B4-BE49-F238E27FC236}">
                <a16:creationId xmlns:a16="http://schemas.microsoft.com/office/drawing/2014/main" id="{E2F66340-848A-4E3A-BDBB-E7AD801DC284}"/>
              </a:ext>
            </a:extLst>
          </p:cNvPr>
          <p:cNvSpPr/>
          <p:nvPr/>
        </p:nvSpPr>
        <p:spPr>
          <a:xfrm>
            <a:off x="6017233" y="3539569"/>
            <a:ext cx="5644800" cy="122100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8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36"/>
    </mc:Choice>
    <mc:Fallback xmlns="">
      <p:transition spd="slow" advTm="57336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25895-F5B0-3E77-ECDB-46D6CE791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3FFD6-D743-985D-B65D-15D2E2E21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19057"/>
            <a:ext cx="11835829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Practice Response B </a:t>
            </a:r>
            <a:endParaRPr lang="en-US" sz="4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39F667-C045-4845-BBEA-B6BC8A350D6B}"/>
              </a:ext>
            </a:extLst>
          </p:cNvPr>
          <p:cNvSpPr txBox="1"/>
          <p:nvPr/>
        </p:nvSpPr>
        <p:spPr>
          <a:xfrm>
            <a:off x="9683776" y="994259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30 of your Packet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7B88-27A5-420F-B521-8E0D684B1460}"/>
              </a:ext>
            </a:extLst>
          </p:cNvPr>
          <p:cNvSpPr/>
          <p:nvPr/>
        </p:nvSpPr>
        <p:spPr>
          <a:xfrm>
            <a:off x="5716536" y="519178"/>
            <a:ext cx="1325784" cy="52193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Score: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B6F4E0-A654-4FF2-9149-C1500CBE40C1}"/>
              </a:ext>
            </a:extLst>
          </p:cNvPr>
          <p:cNvSpPr txBox="1"/>
          <p:nvPr/>
        </p:nvSpPr>
        <p:spPr>
          <a:xfrm>
            <a:off x="7042320" y="394779"/>
            <a:ext cx="4420813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No credit                   C – No credit 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Full credit                 D – No credit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0CC5A71-0059-C935-1CEE-7DC045ADCE1D}"/>
              </a:ext>
            </a:extLst>
          </p:cNvPr>
          <p:cNvSpPr txBox="1">
            <a:spLocks/>
          </p:cNvSpPr>
          <p:nvPr/>
        </p:nvSpPr>
        <p:spPr>
          <a:xfrm>
            <a:off x="123976" y="1278885"/>
            <a:ext cx="5625882" cy="47807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Times New Roman"/>
                <a:cs typeface="Times New Roman"/>
              </a:rPr>
              <a:t>Part A</a:t>
            </a:r>
            <a:endParaRPr lang="en-US" sz="1600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r>
              <a:rPr lang="en-US" sz="1600" b="1">
                <a:latin typeface="Times New Roman"/>
                <a:cs typeface="Times New Roman"/>
              </a:rPr>
              <a:t>Part B</a:t>
            </a:r>
            <a:endParaRPr lang="en-US" sz="1600"/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 descr="An incorrect student response for Part A.">
            <a:extLst>
              <a:ext uri="{FF2B5EF4-FFF2-40B4-BE49-F238E27FC236}">
                <a16:creationId xmlns:a16="http://schemas.microsoft.com/office/drawing/2014/main" id="{CB4D1635-DD54-43E4-A1B4-BB9DF64C7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01" y="1768819"/>
            <a:ext cx="4426646" cy="690176"/>
          </a:xfrm>
          <a:prstGeom prst="rect">
            <a:avLst/>
          </a:prstGeom>
        </p:spPr>
      </p:pic>
      <p:pic>
        <p:nvPicPr>
          <p:cNvPr id="6" name="Picture 5" descr="A correct student response for Part B.">
            <a:extLst>
              <a:ext uri="{FF2B5EF4-FFF2-40B4-BE49-F238E27FC236}">
                <a16:creationId xmlns:a16="http://schemas.microsoft.com/office/drawing/2014/main" id="{7742DE03-AE81-45B5-A568-8F20645AA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01" y="3787400"/>
            <a:ext cx="4600607" cy="1685249"/>
          </a:xfrm>
          <a:prstGeom prst="rect">
            <a:avLst/>
          </a:prstGeom>
        </p:spPr>
      </p:pic>
      <p:sp>
        <p:nvSpPr>
          <p:cNvPr id="19" name="Oval 18" descr="Circled text">
            <a:extLst>
              <a:ext uri="{FF2B5EF4-FFF2-40B4-BE49-F238E27FC236}">
                <a16:creationId xmlns:a16="http://schemas.microsoft.com/office/drawing/2014/main" id="{FBDB3E1C-3B7B-4DB5-A8A3-D40FF822A175}"/>
              </a:ext>
            </a:extLst>
          </p:cNvPr>
          <p:cNvSpPr/>
          <p:nvPr/>
        </p:nvSpPr>
        <p:spPr>
          <a:xfrm>
            <a:off x="228491" y="4775169"/>
            <a:ext cx="824459" cy="38468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D5405CA-4BA5-917A-5FBA-C0445B104B35}"/>
              </a:ext>
            </a:extLst>
          </p:cNvPr>
          <p:cNvSpPr txBox="1">
            <a:spLocks/>
          </p:cNvSpPr>
          <p:nvPr/>
        </p:nvSpPr>
        <p:spPr>
          <a:xfrm>
            <a:off x="6092560" y="1276386"/>
            <a:ext cx="5850734" cy="47832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Times New Roman"/>
                <a:cs typeface="Times New Roman"/>
              </a:rPr>
              <a:t>Part C</a:t>
            </a:r>
            <a:endParaRPr lang="en-US" sz="1600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r>
              <a:rPr lang="en-US" sz="1600" b="1">
                <a:latin typeface="Times New Roman"/>
                <a:cs typeface="Times New Roman"/>
              </a:rPr>
              <a:t>Part D</a:t>
            </a:r>
            <a:endParaRPr lang="en-US" sz="1600"/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 descr="An incorrect student response for Part C.">
            <a:extLst>
              <a:ext uri="{FF2B5EF4-FFF2-40B4-BE49-F238E27FC236}">
                <a16:creationId xmlns:a16="http://schemas.microsoft.com/office/drawing/2014/main" id="{562D86FA-9494-4D28-8A51-740521D00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572" y="1837681"/>
            <a:ext cx="5053436" cy="794307"/>
          </a:xfrm>
          <a:prstGeom prst="rect">
            <a:avLst/>
          </a:prstGeom>
        </p:spPr>
      </p:pic>
      <p:pic>
        <p:nvPicPr>
          <p:cNvPr id="12" name="Picture 11" descr="An incorrect student response for Part D.">
            <a:extLst>
              <a:ext uri="{FF2B5EF4-FFF2-40B4-BE49-F238E27FC236}">
                <a16:creationId xmlns:a16="http://schemas.microsoft.com/office/drawing/2014/main" id="{11CEAA5C-4ED6-439C-8ED3-D98BF96F42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4572" y="3751724"/>
            <a:ext cx="5048561" cy="79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6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86"/>
    </mc:Choice>
    <mc:Fallback xmlns="">
      <p:transition spd="slow" advTm="26786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C9BA0-ECC6-97EF-49A9-FABA28D78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B169B-238D-EBF8-94FA-20608885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337653"/>
            <a:ext cx="11835829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Practice Response C </a:t>
            </a:r>
            <a:endParaRPr lang="en-US" sz="40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7AF55F-DF71-4A07-BDF4-F918EE47903A}"/>
              </a:ext>
            </a:extLst>
          </p:cNvPr>
          <p:cNvSpPr txBox="1"/>
          <p:nvPr/>
        </p:nvSpPr>
        <p:spPr>
          <a:xfrm>
            <a:off x="9788513" y="980513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31 of your Packet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6BE10D-0A90-406D-AF30-CD53B68AD0FD}"/>
              </a:ext>
            </a:extLst>
          </p:cNvPr>
          <p:cNvSpPr/>
          <p:nvPr/>
        </p:nvSpPr>
        <p:spPr>
          <a:xfrm>
            <a:off x="5716536" y="510922"/>
            <a:ext cx="1325784" cy="52193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Score: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C76E96-9B85-4951-95A1-BED854E946CC}"/>
              </a:ext>
            </a:extLst>
          </p:cNvPr>
          <p:cNvSpPr txBox="1"/>
          <p:nvPr/>
        </p:nvSpPr>
        <p:spPr>
          <a:xfrm>
            <a:off x="7042321" y="394779"/>
            <a:ext cx="4189972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Full credit                 C – Full credit 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Full credit                 D – Full credit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A5A0C0-F5F2-BEBC-1BF0-09F9B0C8AD6B}"/>
              </a:ext>
            </a:extLst>
          </p:cNvPr>
          <p:cNvSpPr txBox="1">
            <a:spLocks/>
          </p:cNvSpPr>
          <p:nvPr/>
        </p:nvSpPr>
        <p:spPr>
          <a:xfrm>
            <a:off x="148281" y="1276386"/>
            <a:ext cx="5547538" cy="47832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Times New Roman"/>
                <a:cs typeface="Times New Roman"/>
              </a:rPr>
              <a:t>Part A</a:t>
            </a:r>
            <a:endParaRPr lang="en-US" sz="1600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r>
              <a:rPr lang="en-US" sz="1600" b="1">
                <a:latin typeface="Times New Roman"/>
                <a:cs typeface="Times New Roman"/>
              </a:rPr>
              <a:t>Part B</a:t>
            </a:r>
            <a:endParaRPr lang="en-US" sz="1600"/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 descr="A correct student response for Part A.">
            <a:extLst>
              <a:ext uri="{FF2B5EF4-FFF2-40B4-BE49-F238E27FC236}">
                <a16:creationId xmlns:a16="http://schemas.microsoft.com/office/drawing/2014/main" id="{1419FB84-89E0-4708-A945-BB8232BAB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54" y="1763451"/>
            <a:ext cx="4703320" cy="931648"/>
          </a:xfrm>
          <a:prstGeom prst="rect">
            <a:avLst/>
          </a:prstGeom>
        </p:spPr>
      </p:pic>
      <p:sp>
        <p:nvSpPr>
          <p:cNvPr id="14" name="Oval 13" descr="Circled text">
            <a:extLst>
              <a:ext uri="{FF2B5EF4-FFF2-40B4-BE49-F238E27FC236}">
                <a16:creationId xmlns:a16="http://schemas.microsoft.com/office/drawing/2014/main" id="{A6583D8C-D625-4987-8134-B871BB8F5254}"/>
              </a:ext>
            </a:extLst>
          </p:cNvPr>
          <p:cNvSpPr/>
          <p:nvPr/>
        </p:nvSpPr>
        <p:spPr>
          <a:xfrm>
            <a:off x="1632915" y="1834186"/>
            <a:ext cx="628371" cy="3406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 descr="Arrow pointing towards correct student response for Part A.">
            <a:extLst>
              <a:ext uri="{FF2B5EF4-FFF2-40B4-BE49-F238E27FC236}">
                <a16:creationId xmlns:a16="http://schemas.microsoft.com/office/drawing/2014/main" id="{884B452C-C6DA-40A4-8365-67F6A70F83EA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2050821" y="2258568"/>
            <a:ext cx="628371" cy="80079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E01916A-AF7E-45FA-8F88-9714C05647E5}"/>
              </a:ext>
            </a:extLst>
          </p:cNvPr>
          <p:cNvSpPr/>
          <p:nvPr/>
        </p:nvSpPr>
        <p:spPr>
          <a:xfrm>
            <a:off x="2679192" y="2840884"/>
            <a:ext cx="2523743" cy="43695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Okay per Scoring notes.</a:t>
            </a:r>
          </a:p>
        </p:txBody>
      </p:sp>
      <p:pic>
        <p:nvPicPr>
          <p:cNvPr id="6" name="Picture 5" descr="A correct student response for Part B.">
            <a:extLst>
              <a:ext uri="{FF2B5EF4-FFF2-40B4-BE49-F238E27FC236}">
                <a16:creationId xmlns:a16="http://schemas.microsoft.com/office/drawing/2014/main" id="{5FE7B091-CFFF-4972-8662-A0AC97095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54" y="3900539"/>
            <a:ext cx="4158968" cy="1536434"/>
          </a:xfrm>
          <a:prstGeom prst="rect">
            <a:avLst/>
          </a:prstGeom>
        </p:spPr>
      </p:pic>
      <p:sp>
        <p:nvSpPr>
          <p:cNvPr id="16" name="Oval 15" descr="Circled text">
            <a:extLst>
              <a:ext uri="{FF2B5EF4-FFF2-40B4-BE49-F238E27FC236}">
                <a16:creationId xmlns:a16="http://schemas.microsoft.com/office/drawing/2014/main" id="{EB94EA04-B5D5-455E-A272-07DAE3CC740F}"/>
              </a:ext>
            </a:extLst>
          </p:cNvPr>
          <p:cNvSpPr/>
          <p:nvPr/>
        </p:nvSpPr>
        <p:spPr>
          <a:xfrm>
            <a:off x="1186249" y="3961295"/>
            <a:ext cx="630194" cy="4160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4B2D108-C869-64FA-49C0-3AD052DFE4DC}"/>
              </a:ext>
            </a:extLst>
          </p:cNvPr>
          <p:cNvSpPr txBox="1">
            <a:spLocks/>
          </p:cNvSpPr>
          <p:nvPr/>
        </p:nvSpPr>
        <p:spPr>
          <a:xfrm>
            <a:off x="6096000" y="1276386"/>
            <a:ext cx="5850734" cy="47832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Times New Roman"/>
                <a:cs typeface="Times New Roman"/>
              </a:rPr>
              <a:t>Part C</a:t>
            </a:r>
            <a:endParaRPr lang="en-US" sz="1600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r>
              <a:rPr lang="en-US" sz="1600" b="1">
                <a:latin typeface="Times New Roman"/>
                <a:cs typeface="Times New Roman"/>
              </a:rPr>
              <a:t>Part D</a:t>
            </a:r>
            <a:endParaRPr lang="en-US" sz="1600"/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 descr="A correct student response for Part C.">
            <a:extLst>
              <a:ext uri="{FF2B5EF4-FFF2-40B4-BE49-F238E27FC236}">
                <a16:creationId xmlns:a16="http://schemas.microsoft.com/office/drawing/2014/main" id="{C7DCCC46-F2FA-4979-B9CD-1E18F4EAE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807" y="1763451"/>
            <a:ext cx="5240746" cy="917965"/>
          </a:xfrm>
          <a:prstGeom prst="rect">
            <a:avLst/>
          </a:prstGeom>
        </p:spPr>
      </p:pic>
      <p:sp>
        <p:nvSpPr>
          <p:cNvPr id="15" name="Oval 14" descr="Circled text">
            <a:extLst>
              <a:ext uri="{FF2B5EF4-FFF2-40B4-BE49-F238E27FC236}">
                <a16:creationId xmlns:a16="http://schemas.microsoft.com/office/drawing/2014/main" id="{944081A0-2ED2-4FE1-B30E-3C175F83CEB8}"/>
              </a:ext>
            </a:extLst>
          </p:cNvPr>
          <p:cNvSpPr/>
          <p:nvPr/>
        </p:nvSpPr>
        <p:spPr>
          <a:xfrm>
            <a:off x="6206434" y="1843248"/>
            <a:ext cx="1671773" cy="6001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orrect student response for Part D.">
            <a:extLst>
              <a:ext uri="{FF2B5EF4-FFF2-40B4-BE49-F238E27FC236}">
                <a16:creationId xmlns:a16="http://schemas.microsoft.com/office/drawing/2014/main" id="{19431CD5-F6CF-417F-AE27-A476EED2A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9392" y="3483554"/>
            <a:ext cx="3740236" cy="2370404"/>
          </a:xfrm>
          <a:prstGeom prst="rect">
            <a:avLst/>
          </a:prstGeom>
        </p:spPr>
      </p:pic>
      <p:sp>
        <p:nvSpPr>
          <p:cNvPr id="17" name="Oval 16" descr="Circled text">
            <a:extLst>
              <a:ext uri="{FF2B5EF4-FFF2-40B4-BE49-F238E27FC236}">
                <a16:creationId xmlns:a16="http://schemas.microsoft.com/office/drawing/2014/main" id="{5A2D8CF5-E0DA-417D-B35A-AD986AF19078}"/>
              </a:ext>
            </a:extLst>
          </p:cNvPr>
          <p:cNvSpPr/>
          <p:nvPr/>
        </p:nvSpPr>
        <p:spPr>
          <a:xfrm>
            <a:off x="6305807" y="3374446"/>
            <a:ext cx="3085328" cy="206452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94"/>
    </mc:Choice>
    <mc:Fallback xmlns="">
      <p:transition spd="slow" advTm="25094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036C9-C5FA-8170-921A-03B5D6531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DBF3-FAA4-97E9-3DED-4549BC8D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19057"/>
            <a:ext cx="11835829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Practice Response D </a:t>
            </a:r>
            <a:endParaRPr lang="en-US" sz="4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8C835E-B727-444E-AC0E-CF25205AED94}"/>
              </a:ext>
            </a:extLst>
          </p:cNvPr>
          <p:cNvSpPr txBox="1"/>
          <p:nvPr/>
        </p:nvSpPr>
        <p:spPr>
          <a:xfrm>
            <a:off x="9788513" y="980513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32 of your Packet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F0BFA3-6745-4060-BEEF-280FA2D121A1}"/>
              </a:ext>
            </a:extLst>
          </p:cNvPr>
          <p:cNvSpPr/>
          <p:nvPr/>
        </p:nvSpPr>
        <p:spPr>
          <a:xfrm>
            <a:off x="5716537" y="499808"/>
            <a:ext cx="1325784" cy="52193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Score: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004B81-0AF4-4E01-AE3D-90C34826CAEB}"/>
              </a:ext>
            </a:extLst>
          </p:cNvPr>
          <p:cNvSpPr txBox="1"/>
          <p:nvPr/>
        </p:nvSpPr>
        <p:spPr>
          <a:xfrm>
            <a:off x="7042321" y="394779"/>
            <a:ext cx="4066404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No credit                   C – No credit 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No credit                   D – No credit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5FF4C9-6484-350B-D8EA-C53160D2230A}"/>
              </a:ext>
            </a:extLst>
          </p:cNvPr>
          <p:cNvSpPr txBox="1">
            <a:spLocks/>
          </p:cNvSpPr>
          <p:nvPr/>
        </p:nvSpPr>
        <p:spPr>
          <a:xfrm>
            <a:off x="248706" y="1280026"/>
            <a:ext cx="5625882" cy="47130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Times New Roman"/>
                <a:cs typeface="Times New Roman"/>
              </a:rPr>
              <a:t>Part A</a:t>
            </a:r>
            <a:endParaRPr lang="en-US" sz="1600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600" b="1">
              <a:latin typeface="Times New Roman"/>
              <a:cs typeface="Times New Roman"/>
            </a:endParaRPr>
          </a:p>
          <a:p>
            <a:r>
              <a:rPr lang="en-US" sz="1600" b="1">
                <a:latin typeface="Times New Roman"/>
                <a:cs typeface="Times New Roman"/>
              </a:rPr>
              <a:t>Part B</a:t>
            </a:r>
            <a:endParaRPr lang="en-US" sz="1600"/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 descr="An incorrect student response for Part A.">
            <a:extLst>
              <a:ext uri="{FF2B5EF4-FFF2-40B4-BE49-F238E27FC236}">
                <a16:creationId xmlns:a16="http://schemas.microsoft.com/office/drawing/2014/main" id="{3C7B3E62-ED0D-4476-916A-0E93FFD57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48" y="1785679"/>
            <a:ext cx="4661119" cy="1031661"/>
          </a:xfrm>
          <a:prstGeom prst="rect">
            <a:avLst/>
          </a:prstGeom>
        </p:spPr>
      </p:pic>
      <p:pic>
        <p:nvPicPr>
          <p:cNvPr id="6" name="Picture 5" descr="An incorrect student response for Part B.">
            <a:extLst>
              <a:ext uri="{FF2B5EF4-FFF2-40B4-BE49-F238E27FC236}">
                <a16:creationId xmlns:a16="http://schemas.microsoft.com/office/drawing/2014/main" id="{C0B38BF9-B232-46C9-9B55-0BA547010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48" y="3799278"/>
            <a:ext cx="4380140" cy="90864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E27D9D7-7C0E-AB9E-4DF2-B94ED08364C0}"/>
              </a:ext>
            </a:extLst>
          </p:cNvPr>
          <p:cNvSpPr txBox="1">
            <a:spLocks/>
          </p:cNvSpPr>
          <p:nvPr/>
        </p:nvSpPr>
        <p:spPr>
          <a:xfrm>
            <a:off x="6092560" y="1276386"/>
            <a:ext cx="5850734" cy="47130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Times New Roman"/>
                <a:cs typeface="Times New Roman"/>
              </a:rPr>
              <a:t>Part C</a:t>
            </a:r>
            <a:endParaRPr lang="en-US" sz="1600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600" b="1">
              <a:latin typeface="Times New Roman"/>
              <a:cs typeface="Times New Roman"/>
            </a:endParaRPr>
          </a:p>
          <a:p>
            <a:endParaRPr lang="en-US" sz="1600" b="1">
              <a:latin typeface="Times New Roman"/>
              <a:cs typeface="Times New Roman"/>
            </a:endParaRPr>
          </a:p>
          <a:p>
            <a:r>
              <a:rPr lang="en-US" sz="1600" b="1">
                <a:latin typeface="Times New Roman"/>
                <a:cs typeface="Times New Roman"/>
              </a:rPr>
              <a:t>Part D</a:t>
            </a:r>
            <a:endParaRPr lang="en-US" sz="1600"/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 descr="An incorrect student response for Part C.">
            <a:extLst>
              <a:ext uri="{FF2B5EF4-FFF2-40B4-BE49-F238E27FC236}">
                <a16:creationId xmlns:a16="http://schemas.microsoft.com/office/drawing/2014/main" id="{F9C844B7-6A6B-41C8-9F92-5D2521517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164" y="1785678"/>
            <a:ext cx="4973135" cy="1031661"/>
          </a:xfrm>
          <a:prstGeom prst="rect">
            <a:avLst/>
          </a:prstGeom>
        </p:spPr>
      </p:pic>
      <p:pic>
        <p:nvPicPr>
          <p:cNvPr id="12" name="Picture 11" descr="An incorrect student response for Part D.">
            <a:extLst>
              <a:ext uri="{FF2B5EF4-FFF2-40B4-BE49-F238E27FC236}">
                <a16:creationId xmlns:a16="http://schemas.microsoft.com/office/drawing/2014/main" id="{DC05BE3D-AE55-4DCA-88C5-FB15B08D6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164" y="3993549"/>
            <a:ext cx="4585222" cy="92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8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5"/>
    </mc:Choice>
    <mc:Fallback xmlns="">
      <p:transition spd="slow" advTm="13905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32457-9FF6-C32F-F20D-BB471A7D8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E7419-D0B2-DC6E-A26D-7B27DF23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219057"/>
            <a:ext cx="11835829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Practice Response E </a:t>
            </a:r>
            <a:endParaRPr lang="en-US" sz="4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9CEE93-5730-497C-B343-63F2C9F4D858}"/>
              </a:ext>
            </a:extLst>
          </p:cNvPr>
          <p:cNvSpPr txBox="1"/>
          <p:nvPr/>
        </p:nvSpPr>
        <p:spPr>
          <a:xfrm>
            <a:off x="9788513" y="980513"/>
            <a:ext cx="225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On page 33 of your Packet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BBFA96-863B-45C8-A7AB-3DF51363A9B4}"/>
              </a:ext>
            </a:extLst>
          </p:cNvPr>
          <p:cNvSpPr/>
          <p:nvPr/>
        </p:nvSpPr>
        <p:spPr>
          <a:xfrm>
            <a:off x="5716536" y="508577"/>
            <a:ext cx="1325784" cy="52193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Score: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7FA713-D6FE-4344-9959-06F348720019}"/>
              </a:ext>
            </a:extLst>
          </p:cNvPr>
          <p:cNvSpPr txBox="1"/>
          <p:nvPr/>
        </p:nvSpPr>
        <p:spPr>
          <a:xfrm>
            <a:off x="7042320" y="394779"/>
            <a:ext cx="4198161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Full credit                 C – No credit 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No credit                   D – Full credit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203504-353F-8A77-BE19-A1493BC3DAF1}"/>
              </a:ext>
            </a:extLst>
          </p:cNvPr>
          <p:cNvSpPr txBox="1">
            <a:spLocks/>
          </p:cNvSpPr>
          <p:nvPr/>
        </p:nvSpPr>
        <p:spPr>
          <a:xfrm>
            <a:off x="248706" y="1276386"/>
            <a:ext cx="5625882" cy="43830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Times New Roman"/>
                <a:cs typeface="Times New Roman"/>
              </a:rPr>
              <a:t>Part A</a:t>
            </a:r>
            <a:endParaRPr lang="en-US" sz="1600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600" b="1">
              <a:latin typeface="Times New Roman"/>
              <a:cs typeface="Times New Roman"/>
            </a:endParaRPr>
          </a:p>
          <a:p>
            <a:endParaRPr lang="en-US" sz="1600" b="1">
              <a:latin typeface="Times New Roman"/>
              <a:cs typeface="Times New Roman"/>
            </a:endParaRPr>
          </a:p>
          <a:p>
            <a:r>
              <a:rPr lang="en-US" sz="1600" b="1">
                <a:latin typeface="Times New Roman"/>
                <a:cs typeface="Times New Roman"/>
              </a:rPr>
              <a:t>Part B</a:t>
            </a:r>
            <a:endParaRPr lang="en-US" sz="1600"/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 descr="A correct student response for Part A.">
            <a:extLst>
              <a:ext uri="{FF2B5EF4-FFF2-40B4-BE49-F238E27FC236}">
                <a16:creationId xmlns:a16="http://schemas.microsoft.com/office/drawing/2014/main" id="{FD5D3844-0661-4CB4-AD57-4FB725F0A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58" y="1845662"/>
            <a:ext cx="4447815" cy="872824"/>
          </a:xfrm>
          <a:prstGeom prst="rect">
            <a:avLst/>
          </a:prstGeom>
        </p:spPr>
      </p:pic>
      <p:sp>
        <p:nvSpPr>
          <p:cNvPr id="14" name="Oval 13" descr="Circled text">
            <a:extLst>
              <a:ext uri="{FF2B5EF4-FFF2-40B4-BE49-F238E27FC236}">
                <a16:creationId xmlns:a16="http://schemas.microsoft.com/office/drawing/2014/main" id="{CC9D6C13-2C7C-445A-B522-17A9ED9FA8C4}"/>
              </a:ext>
            </a:extLst>
          </p:cNvPr>
          <p:cNvSpPr/>
          <p:nvPr/>
        </p:nvSpPr>
        <p:spPr>
          <a:xfrm>
            <a:off x="2067352" y="1901504"/>
            <a:ext cx="295704" cy="34458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n incorrect student response for Part B.">
            <a:extLst>
              <a:ext uri="{FF2B5EF4-FFF2-40B4-BE49-F238E27FC236}">
                <a16:creationId xmlns:a16="http://schemas.microsoft.com/office/drawing/2014/main" id="{41E9C22A-0266-4E36-8DA1-3DD1A1C9C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23" y="3668027"/>
            <a:ext cx="4664847" cy="97811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3D6EFDB-4AF9-9979-F583-CAB7F97C1048}"/>
              </a:ext>
            </a:extLst>
          </p:cNvPr>
          <p:cNvSpPr txBox="1">
            <a:spLocks/>
          </p:cNvSpPr>
          <p:nvPr/>
        </p:nvSpPr>
        <p:spPr>
          <a:xfrm>
            <a:off x="6092560" y="1276386"/>
            <a:ext cx="5850734" cy="43830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Times New Roman"/>
                <a:cs typeface="Times New Roman"/>
              </a:rPr>
              <a:t>Part C</a:t>
            </a:r>
            <a:endParaRPr lang="en-US" sz="1600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endParaRPr lang="en-US" sz="1900" b="1">
              <a:latin typeface="Times New Roman"/>
              <a:cs typeface="Times New Roman"/>
            </a:endParaRPr>
          </a:p>
          <a:p>
            <a:r>
              <a:rPr lang="en-US" sz="1600" b="1">
                <a:latin typeface="Times New Roman"/>
                <a:cs typeface="Times New Roman"/>
              </a:rPr>
              <a:t>Part D</a:t>
            </a:r>
            <a:endParaRPr lang="en-US" sz="1600"/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 descr="An incorrect student response for Part C.">
            <a:extLst>
              <a:ext uri="{FF2B5EF4-FFF2-40B4-BE49-F238E27FC236}">
                <a16:creationId xmlns:a16="http://schemas.microsoft.com/office/drawing/2014/main" id="{CEAA0DCE-0628-49F1-A4FB-4D752F754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685" y="1847088"/>
            <a:ext cx="4951929" cy="799424"/>
          </a:xfrm>
          <a:prstGeom prst="rect">
            <a:avLst/>
          </a:prstGeom>
        </p:spPr>
      </p:pic>
      <p:cxnSp>
        <p:nvCxnSpPr>
          <p:cNvPr id="19" name="Straight Arrow Connector 18" descr="Arrow pointing towards incorrect student response for Part C.">
            <a:extLst>
              <a:ext uri="{FF2B5EF4-FFF2-40B4-BE49-F238E27FC236}">
                <a16:creationId xmlns:a16="http://schemas.microsoft.com/office/drawing/2014/main" id="{39FD6923-878B-4CE3-84F0-18479A4293C5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7662674" y="2121408"/>
            <a:ext cx="1161004" cy="5800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ECEF72C-B549-4A70-897B-033DA56B5EAC}"/>
              </a:ext>
            </a:extLst>
          </p:cNvPr>
          <p:cNvSpPr/>
          <p:nvPr/>
        </p:nvSpPr>
        <p:spPr>
          <a:xfrm>
            <a:off x="6347713" y="2701410"/>
            <a:ext cx="4951929" cy="31919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based on part B because there is no y-intercept.</a:t>
            </a:r>
          </a:p>
        </p:txBody>
      </p:sp>
      <p:pic>
        <p:nvPicPr>
          <p:cNvPr id="12" name="Picture 11" descr="A correct student response for Part D.">
            <a:extLst>
              <a:ext uri="{FF2B5EF4-FFF2-40B4-BE49-F238E27FC236}">
                <a16:creationId xmlns:a16="http://schemas.microsoft.com/office/drawing/2014/main" id="{9C8C7E9D-0013-4C1D-B0F6-723AD175F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684" y="3737983"/>
            <a:ext cx="4674797" cy="1105866"/>
          </a:xfrm>
          <a:prstGeom prst="rect">
            <a:avLst/>
          </a:prstGeom>
        </p:spPr>
      </p:pic>
      <p:sp>
        <p:nvSpPr>
          <p:cNvPr id="15" name="Oval 14" descr="Circled text">
            <a:extLst>
              <a:ext uri="{FF2B5EF4-FFF2-40B4-BE49-F238E27FC236}">
                <a16:creationId xmlns:a16="http://schemas.microsoft.com/office/drawing/2014/main" id="{1811120D-A78A-440B-9BDE-B4E62E2A7F4F}"/>
              </a:ext>
            </a:extLst>
          </p:cNvPr>
          <p:cNvSpPr/>
          <p:nvPr/>
        </p:nvSpPr>
        <p:spPr>
          <a:xfrm>
            <a:off x="6347712" y="3502708"/>
            <a:ext cx="4784265" cy="13411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 descr="Arrow pointing towards correct student response for Part D.">
            <a:extLst>
              <a:ext uri="{FF2B5EF4-FFF2-40B4-BE49-F238E27FC236}">
                <a16:creationId xmlns:a16="http://schemas.microsoft.com/office/drawing/2014/main" id="{C42417B0-B38C-4837-B25C-E196F4C4A599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6810902" y="4843849"/>
            <a:ext cx="431146" cy="9734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A054B1C-BDB5-4B7A-8D9D-EC834123BB23}"/>
              </a:ext>
            </a:extLst>
          </p:cNvPr>
          <p:cNvSpPr/>
          <p:nvPr/>
        </p:nvSpPr>
        <p:spPr>
          <a:xfrm>
            <a:off x="3669938" y="5817264"/>
            <a:ext cx="6281927" cy="38496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connected to Parts A, B or C, but correct for full-credit.</a:t>
            </a:r>
          </a:p>
        </p:txBody>
      </p:sp>
    </p:spTree>
    <p:extLst>
      <p:ext uri="{BB962C8B-B14F-4D97-AF65-F5344CB8AC3E}">
        <p14:creationId xmlns:p14="http://schemas.microsoft.com/office/powerpoint/2010/main" val="27969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05"/>
    </mc:Choice>
    <mc:Fallback xmlns="">
      <p:transition spd="slow" advTm="47405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00527B-EF2C-4831-8907-C06A2584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on DESE Website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825DB5-E768-46F0-811E-5F4628A94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678852"/>
              </p:ext>
            </p:extLst>
          </p:nvPr>
        </p:nvGraphicFramePr>
        <p:xfrm>
          <a:off x="257175" y="2352732"/>
          <a:ext cx="1167765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75">
                  <a:extLst>
                    <a:ext uri="{9D8B030D-6E8A-4147-A177-3AD203B41FA5}">
                      <a16:colId xmlns:a16="http://schemas.microsoft.com/office/drawing/2014/main" val="1964159817"/>
                    </a:ext>
                  </a:extLst>
                </a:gridCol>
                <a:gridCol w="6276975">
                  <a:extLst>
                    <a:ext uri="{9D8B030D-6E8A-4147-A177-3AD203B41FA5}">
                      <a16:colId xmlns:a16="http://schemas.microsoft.com/office/drawing/2014/main" val="2975953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Resource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Link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98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MCAS headlines and links to MCAS site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https://www.doe.mass.edu/mcas/</a:t>
                      </a: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20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Mathematics Test Designs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https://www.doe.mass.edu/mcas/tdd/math.html?section=testdesign</a:t>
                      </a:r>
                      <a:endParaRPr lang="en-US" sz="1800" u="none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77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Work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https://www.doe.mass.edu/mcas/student/default.html</a:t>
                      </a: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265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Released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http://mcas.pearsonsupport.com/released-items/math/</a:t>
                      </a: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25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Practice Tests and Tutorial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http://mcas.pearsonsupport.com/student/</a:t>
                      </a: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207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55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73"/>
    </mc:Choice>
    <mc:Fallback xmlns="">
      <p:transition spd="slow" advTm="104573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3C716C-4259-417B-BD7B-BC56A4D69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Information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0BB6AE-674B-453E-B44E-458C6EB20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>
                <a:latin typeface="Times New Roman"/>
                <a:cs typeface="Times New Roman"/>
              </a:rPr>
              <a:t>DESE Office of Student Assessment </a:t>
            </a:r>
            <a:r>
              <a:rPr lang="en-US">
                <a:latin typeface="Times New Roman"/>
                <a:cs typeface="Times New Roman"/>
              </a:rPr>
              <a:t>for policy questions 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/>
                <a:cs typeface="Times New Roman"/>
              </a:rPr>
              <a:t>(e.g., test designs, accommodations)</a:t>
            </a:r>
          </a:p>
          <a:p>
            <a:r>
              <a:rPr lang="en-US">
                <a:latin typeface="Times New Roman"/>
                <a:cs typeface="Times New Roman"/>
              </a:rPr>
              <a:t>Web: </a:t>
            </a:r>
            <a:r>
              <a:rPr lang="en-US">
                <a:latin typeface="Times New Roman"/>
                <a:cs typeface="Times New Roman"/>
                <a:hlinkClick r:id="rId2"/>
              </a:rPr>
              <a:t>www.doe.mass.edu/mcas</a:t>
            </a:r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cs typeface="Times New Roman"/>
              </a:rPr>
              <a:t>Email: </a:t>
            </a:r>
            <a:r>
              <a:rPr lang="en-US">
                <a:latin typeface="Times New Roman"/>
                <a:cs typeface="Times New Roman"/>
                <a:hlinkClick r:id="rId3"/>
              </a:rPr>
              <a:t>mcas@mass.gov</a:t>
            </a:r>
            <a:r>
              <a:rPr lang="en-US">
                <a:latin typeface="Times New Roman"/>
                <a:cs typeface="Times New Roman"/>
              </a:rPr>
              <a:t> </a:t>
            </a:r>
            <a:r>
              <a:rPr lang="en-US">
                <a:solidFill>
                  <a:srgbClr val="FF0000"/>
                </a:solidFill>
                <a:latin typeface="Times New Roman"/>
                <a:cs typeface="Times New Roman"/>
              </a:rPr>
              <a:t>(new)</a:t>
            </a:r>
          </a:p>
          <a:p>
            <a:r>
              <a:rPr lang="en-US">
                <a:latin typeface="Times New Roman"/>
                <a:cs typeface="Times New Roman"/>
              </a:rPr>
              <a:t>Phone: 781-338-3625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>
                <a:latin typeface="Times New Roman"/>
                <a:cs typeface="Times New Roman"/>
              </a:rPr>
              <a:t>MCAS Service Center</a:t>
            </a:r>
          </a:p>
          <a:p>
            <a:r>
              <a:rPr lang="en-US">
                <a:latin typeface="Times New Roman"/>
                <a:cs typeface="Times New Roman"/>
              </a:rPr>
              <a:t>Web: </a:t>
            </a:r>
            <a:r>
              <a:rPr lang="en-US">
                <a:latin typeface="Times New Roman"/>
                <a:cs typeface="Times New Roman"/>
                <a:hlinkClick r:id="rId4"/>
              </a:rPr>
              <a:t>http://mcasservicecenter.com</a:t>
            </a:r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cs typeface="Times New Roman"/>
              </a:rPr>
              <a:t>Phone: 1-800-737-5103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7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61"/>
    </mc:Choice>
    <mc:Fallback xmlns="">
      <p:transition spd="slow" advTm="3726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5BC74C-3BE3-4D25-B906-7CC8875F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Things to Know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C1767B2-60D1-4711-9440-15DEB1B87B02}"/>
              </a:ext>
            </a:extLst>
          </p:cNvPr>
          <p:cNvSpPr txBox="1">
            <a:spLocks/>
          </p:cNvSpPr>
          <p:nvPr/>
        </p:nvSpPr>
        <p:spPr>
          <a:xfrm>
            <a:off x="374819" y="1990252"/>
            <a:ext cx="11133690" cy="471401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base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Spelling, grammar, </a:t>
            </a:r>
            <a:r>
              <a:rPr lang="en-US" sz="2200">
                <a:solidFill>
                  <a:srgbClr val="000000"/>
                </a:solidFill>
                <a:latin typeface="Times New Roman"/>
                <a:cs typeface="Times New Roman"/>
              </a:rPr>
              <a:t>and punctuation</a:t>
            </a:r>
            <a:r>
              <a:rPr lang="en-US" sz="22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are </a:t>
            </a:r>
            <a:r>
              <a:rPr lang="en-US" sz="2200" b="1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not </a:t>
            </a:r>
            <a:r>
              <a:rPr lang="en-US" sz="22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considered in the scoring of a response</a:t>
            </a:r>
            <a:r>
              <a:rPr lang="en-US" sz="2200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​</a:t>
            </a:r>
            <a:r>
              <a:rPr lang="en-US" sz="22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2200" b="0" i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pPr lvl="1" fontAlgn="base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A response does </a:t>
            </a:r>
            <a:r>
              <a:rPr lang="en-US" sz="2200" b="1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not</a:t>
            </a:r>
            <a:r>
              <a:rPr lang="en-US" sz="22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need to be in a complete sentence</a:t>
            </a:r>
            <a:r>
              <a:rPr lang="en-US" sz="2200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​</a:t>
            </a:r>
            <a:r>
              <a:rPr lang="en-US" sz="22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2200" b="0" i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pPr lvl="1" fontAlgn="base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Information not related to what is being asked does </a:t>
            </a:r>
            <a:r>
              <a:rPr lang="en-US" sz="2200" b="1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not</a:t>
            </a:r>
            <a:r>
              <a:rPr lang="en-US" sz="22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 detract from the score a response receives</a:t>
            </a:r>
            <a:r>
              <a:rPr lang="en-US" sz="2200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​</a:t>
            </a:r>
            <a:r>
              <a:rPr lang="en-US" sz="22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2200" b="0" i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pPr lvl="1" fontAlgn="base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>
                <a:solidFill>
                  <a:srgbClr val="000000"/>
                </a:solidFill>
                <a:latin typeface="Times New Roman"/>
                <a:cs typeface="Times New Roman"/>
              </a:rPr>
              <a:t>In multi-step problems, the same error is counted only once.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>
                <a:solidFill>
                  <a:srgbClr val="000000"/>
                </a:solidFill>
                <a:latin typeface="Times New Roman"/>
                <a:cs typeface="Times New Roman"/>
              </a:rPr>
              <a:t>Only whole</a:t>
            </a:r>
            <a:r>
              <a:rPr lang="en-US" sz="22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score points for overall </a:t>
            </a:r>
            <a:r>
              <a:rPr lang="en-US" sz="2200">
                <a:solidFill>
                  <a:srgbClr val="000000"/>
                </a:solidFill>
                <a:latin typeface="Times New Roman"/>
                <a:cs typeface="Times New Roman"/>
              </a:rPr>
              <a:t>responses. E.g.</a:t>
            </a:r>
            <a:r>
              <a:rPr lang="en-US" sz="22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lang="en-US" sz="22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student cannot receive 2.5 points</a:t>
            </a:r>
            <a:r>
              <a:rPr lang="en-US" sz="22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2200">
              <a:latin typeface="Times New Roman"/>
              <a:cs typeface="Times New Roman"/>
            </a:endParaRP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>
                <a:latin typeface="Times New Roman"/>
                <a:cs typeface="Times New Roman"/>
              </a:rPr>
              <a:t>How a student explains their answer/reasoning can often vary. For instance,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Arial,Sans-Serif" panose="02070309020205020404" pitchFamily="49" charset="0"/>
              <a:buChar char="•"/>
            </a:pPr>
            <a:r>
              <a:rPr lang="en-US" sz="2200">
                <a:latin typeface="Times New Roman"/>
                <a:cs typeface="Times New Roman"/>
              </a:rPr>
              <a:t>student 1 may show all their calculations and their final answer, and</a:t>
            </a:r>
            <a:endParaRPr lang="en-US" sz="22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Arial,Sans-Serif" panose="02070309020205020404" pitchFamily="49" charset="0"/>
              <a:buChar char="•"/>
            </a:pPr>
            <a:r>
              <a:rPr lang="en-US" sz="2200">
                <a:latin typeface="Times New Roman"/>
                <a:cs typeface="Times New Roman"/>
              </a:rPr>
              <a:t>student 2 may write an explanation in sentence form explaining a step-by-step process along with their answer.</a:t>
            </a:r>
            <a:endParaRPr lang="en-US" sz="2200"/>
          </a:p>
          <a:p>
            <a:pPr fontAlgn="base"/>
            <a:endParaRPr lang="en-US" sz="22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1936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13"/>
    </mc:Choice>
    <mc:Fallback xmlns="">
      <p:transition spd="slow" advTm="84313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8F249-7AC7-4BDB-B314-E279B842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6598"/>
            <a:ext cx="10515600" cy="1255698"/>
          </a:xfrm>
        </p:spPr>
        <p:txBody>
          <a:bodyPr/>
          <a:lstStyle/>
          <a:p>
            <a:r>
              <a:rPr lang="en-US" b="1"/>
              <a:t>THANK YOU</a:t>
            </a:r>
            <a:endParaRPr lang="en-US"/>
          </a:p>
        </p:txBody>
      </p:sp>
      <p:pic>
        <p:nvPicPr>
          <p:cNvPr id="4" name="Picture Placeholder 5" descr="Student Assessment Services logo">
            <a:extLst>
              <a:ext uri="{FF2B5EF4-FFF2-40B4-BE49-F238E27FC236}">
                <a16:creationId xmlns:a16="http://schemas.microsoft.com/office/drawing/2014/main" id="{A6F3E98C-325D-49FA-BB54-A05A5E894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" t="-195" r="-245" b="61318"/>
          <a:stretch/>
        </p:blipFill>
        <p:spPr>
          <a:xfrm>
            <a:off x="838200" y="4238626"/>
            <a:ext cx="8685212" cy="18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9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3"/>
    </mc:Choice>
    <mc:Fallback xmlns="">
      <p:transition spd="slow" advTm="1779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72B789-A2BC-411C-B0D2-B6B93AA9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Scoring Overview: Benchmarking Process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9CC528E-DED2-4BB6-8AF4-494AB217503F}"/>
              </a:ext>
            </a:extLst>
          </p:cNvPr>
          <p:cNvSpPr txBox="1">
            <a:spLocks/>
          </p:cNvSpPr>
          <p:nvPr/>
        </p:nvSpPr>
        <p:spPr>
          <a:xfrm>
            <a:off x="393852" y="1763711"/>
            <a:ext cx="11715021" cy="499191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40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Times New Roman"/>
                <a:cs typeface="Times New Roman"/>
              </a:rPr>
              <a:t>Hundreds of student responses are reviewed for training materials.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imes New Roman"/>
                <a:cs typeface="Times New Roman"/>
              </a:rPr>
              <a:t>Training materials consist of: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>
                <a:latin typeface="Times New Roman"/>
                <a:cs typeface="Times New Roman"/>
              </a:rPr>
              <a:t>Detailed training notes: 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en-US" sz="2400">
                <a:latin typeface="Times New Roman"/>
                <a:cs typeface="Times New Roman"/>
              </a:rPr>
              <a:t>More detailed than scoring guides 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>
                <a:latin typeface="Times New Roman"/>
                <a:cs typeface="Times New Roman"/>
              </a:rPr>
              <a:t>Include exemplary responses, calculations, and other content information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>
                <a:latin typeface="Times New Roman"/>
                <a:cs typeface="Times New Roman"/>
              </a:rPr>
              <a:t>Include instructions for scoring different types of responses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>
                <a:latin typeface="Times New Roman"/>
                <a:cs typeface="Times New Roman"/>
              </a:rPr>
              <a:t>Include how points should be distributed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>
                <a:latin typeface="Times New Roman"/>
                <a:cs typeface="Times New Roman"/>
              </a:rPr>
              <a:t>Benchmarked student responses: selected anchor papers that show a full range of scores. </a:t>
            </a:r>
          </a:p>
          <a:p>
            <a:pPr lvl="1"/>
            <a:endParaRPr lang="en-US" sz="2800"/>
          </a:p>
          <a:p>
            <a:pPr marL="0" indent="0">
              <a:buNone/>
            </a:pPr>
            <a:endParaRPr lang="en-US"/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7110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40"/>
    </mc:Choice>
    <mc:Fallback xmlns="">
      <p:transition spd="slow" advTm="7044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3621AD-1480-4704-9F2B-6FD77611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Scoring Overview: Scorer Process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BF88688-0710-46FA-8D42-456D94ABDD3D}"/>
              </a:ext>
            </a:extLst>
          </p:cNvPr>
          <p:cNvSpPr txBox="1">
            <a:spLocks/>
          </p:cNvSpPr>
          <p:nvPr/>
        </p:nvSpPr>
        <p:spPr>
          <a:xfrm>
            <a:off x="530646" y="1938127"/>
            <a:ext cx="10990385" cy="4747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</a:pPr>
            <a:r>
              <a:rPr lang="en-US" altLang="en-US" sz="2400">
                <a:latin typeface="Times New Roman"/>
                <a:cs typeface="Times New Roman"/>
              </a:rPr>
              <a:t>Scoring leaders and individual scorers are trained for each question. They must have content expertise.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>
                <a:latin typeface="Times New Roman"/>
                <a:cs typeface="Times New Roman"/>
              </a:rPr>
              <a:t>Each MCAS mathematics constructed response scorer must: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>
                <a:latin typeface="Times New Roman"/>
                <a:cs typeface="Times New Roman"/>
              </a:rPr>
              <a:t>participate in constructed response specific training 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>
                <a:latin typeface="Times New Roman"/>
                <a:cs typeface="Times New Roman"/>
              </a:rPr>
              <a:t>qualify to score each constructed response question</a:t>
            </a:r>
          </a:p>
          <a:p>
            <a:pPr marL="457200" indent="-457200">
              <a:spcAft>
                <a:spcPts val="600"/>
              </a:spcAft>
            </a:pPr>
            <a:r>
              <a:rPr lang="en-US" altLang="en-US" sz="2400">
                <a:latin typeface="Times New Roman"/>
                <a:cs typeface="Times New Roman"/>
              </a:rPr>
              <a:t>All leaders/scorers must show accuracy and consistency on practice papers before they are allowed to score “live” papers.</a:t>
            </a:r>
          </a:p>
          <a:p>
            <a:pPr marL="457200" indent="-457200">
              <a:spcAft>
                <a:spcPts val="600"/>
              </a:spcAft>
            </a:pPr>
            <a:r>
              <a:rPr lang="en-US" altLang="en-US" sz="2400">
                <a:latin typeface="Times New Roman"/>
                <a:cs typeface="Times New Roman"/>
              </a:rPr>
              <a:t>A scorer’s performance is monitored during the scoring process </a:t>
            </a:r>
            <a:r>
              <a:rPr lang="en-US" sz="2400">
                <a:latin typeface="Times New Roman"/>
                <a:cs typeface="Times New Roman"/>
              </a:rPr>
              <a:t>by measures such as read-behinds and embedded responses to ensure accuracy.</a:t>
            </a:r>
            <a:endParaRPr lang="en-US" altLang="en-US" sz="2400">
              <a:latin typeface="Times New Roman"/>
              <a:cs typeface="Times New Roman"/>
            </a:endParaRPr>
          </a:p>
          <a:p>
            <a:pPr marL="457200" indent="-457200">
              <a:spcAft>
                <a:spcPts val="600"/>
              </a:spcAft>
            </a:pPr>
            <a:r>
              <a:rPr lang="en-US" altLang="en-US" sz="2400">
                <a:latin typeface="Times New Roman"/>
                <a:cs typeface="Times New Roman"/>
              </a:rPr>
              <a:t>Many responses are scored by more than one scorer for score accuracy.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3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035"/>
    </mc:Choice>
    <mc:Fallback xmlns="">
      <p:transition spd="slow" advTm="15103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CC6707-52B2-4529-A0B6-A09E10AD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34" y="365126"/>
            <a:ext cx="11256653" cy="1042852"/>
          </a:xfrm>
        </p:spPr>
        <p:txBody>
          <a:bodyPr>
            <a:normAutofit/>
          </a:bodyPr>
          <a:lstStyle/>
          <a:p>
            <a:r>
              <a:rPr lang="en-US" sz="3200"/>
              <a:t>First Scoring Demonstration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6B5A4E2-120E-4389-8EBC-52E6883F582F}"/>
              </a:ext>
            </a:extLst>
          </p:cNvPr>
          <p:cNvSpPr txBox="1">
            <a:spLocks/>
          </p:cNvSpPr>
          <p:nvPr/>
        </p:nvSpPr>
        <p:spPr>
          <a:xfrm>
            <a:off x="838200" y="2014576"/>
            <a:ext cx="10770325" cy="4215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>
                <a:latin typeface="Times New Roman"/>
                <a:cs typeface="Times New Roman"/>
              </a:rPr>
              <a:t>Question 1: </a:t>
            </a:r>
            <a:r>
              <a:rPr lang="en-US" sz="2200">
                <a:solidFill>
                  <a:srgbClr val="000000"/>
                </a:solidFill>
                <a:latin typeface="Times New Roman"/>
                <a:cs typeface="Times New Roman"/>
              </a:rPr>
              <a:t>7-RP.A.1</a:t>
            </a:r>
            <a:r>
              <a:rPr lang="en-US" sz="220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200">
                <a:latin typeface="Times New Roman"/>
                <a:cs typeface="Times New Roman"/>
              </a:rPr>
              <a:t>(</a:t>
            </a:r>
            <a:r>
              <a:rPr lang="en-US" altLang="en-US" sz="2200" i="1">
                <a:latin typeface="Times New Roman"/>
                <a:cs typeface="Times New Roman"/>
              </a:rPr>
              <a:t>Released 2023</a:t>
            </a:r>
            <a:r>
              <a:rPr lang="en-US" altLang="en-US" sz="2200">
                <a:latin typeface="Times New Roman"/>
                <a:cs typeface="Times New Roman"/>
              </a:rPr>
              <a:t>)</a:t>
            </a:r>
          </a:p>
          <a:p>
            <a:endParaRPr lang="en-US" altLang="en-US" sz="2200">
              <a:latin typeface="Times New Roman"/>
              <a:cs typeface="Times New Roman"/>
            </a:endParaRP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>
                <a:solidFill>
                  <a:srgbClr val="4948B6"/>
                </a:solidFill>
                <a:latin typeface="Times New Roman"/>
                <a:cs typeface="Times New Roman"/>
              </a:rPr>
              <a:t>Review the following: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rgbClr val="4948B6"/>
                </a:solidFill>
                <a:latin typeface="Times New Roman"/>
                <a:cs typeface="Times New Roman"/>
              </a:rPr>
              <a:t>the Question,</a:t>
            </a:r>
            <a:endParaRPr lang="en-US" altLang="en-US" sz="240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rgbClr val="4948B6"/>
                </a:solidFill>
                <a:latin typeface="Times New Roman"/>
                <a:cs typeface="Times New Roman"/>
              </a:rPr>
              <a:t>the Sample Response,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rgbClr val="4948B6"/>
                </a:solidFill>
                <a:latin typeface="Times New Roman"/>
                <a:cs typeface="Times New Roman"/>
              </a:rPr>
              <a:t>the Scoring Guide, and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rgbClr val="4948B6"/>
                </a:solidFill>
                <a:latin typeface="Times New Roman"/>
                <a:cs typeface="Times New Roman"/>
              </a:rPr>
              <a:t>the Scoring Notes.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400">
              <a:solidFill>
                <a:srgbClr val="4948B6"/>
              </a:solidFill>
              <a:latin typeface="Times New Roman"/>
              <a:cs typeface="Times New Roman"/>
            </a:endParaRP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>
                <a:solidFill>
                  <a:srgbClr val="4948B6"/>
                </a:solidFill>
                <a:latin typeface="Times New Roman"/>
                <a:cs typeface="Times New Roman"/>
              </a:rPr>
              <a:t>Analyze the Training responses</a:t>
            </a:r>
          </a:p>
        </p:txBody>
      </p:sp>
    </p:spTree>
    <p:extLst>
      <p:ext uri="{BB962C8B-B14F-4D97-AF65-F5344CB8AC3E}">
        <p14:creationId xmlns:p14="http://schemas.microsoft.com/office/powerpoint/2010/main" val="350760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49"/>
    </mc:Choice>
    <mc:Fallback xmlns="">
      <p:transition spd="slow" advTm="3094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2" y="133996"/>
            <a:ext cx="12042097" cy="666105"/>
          </a:xfrm>
        </p:spPr>
        <p:txBody>
          <a:bodyPr>
            <a:normAutofit fontScale="90000"/>
          </a:bodyPr>
          <a:lstStyle/>
          <a:p>
            <a:r>
              <a:rPr lang="en-US" sz="3200">
                <a:latin typeface="Arial"/>
                <a:cs typeface="Arial"/>
              </a:rPr>
              <a:t>Question 1: </a:t>
            </a:r>
            <a:r>
              <a:rPr lang="en-US" sz="3000">
                <a:latin typeface="Arial"/>
                <a:cs typeface="Arial"/>
              </a:rPr>
              <a:t>Grade 7 – Ratios and Proportional Relationships - </a:t>
            </a:r>
            <a:r>
              <a:rPr lang="en-US" sz="2800">
                <a:latin typeface="Arial"/>
                <a:cs typeface="Arial"/>
              </a:rPr>
              <a:t>Released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65B0F-233E-4948-8144-FE48CC9CAA9D}"/>
              </a:ext>
            </a:extLst>
          </p:cNvPr>
          <p:cNvSpPr txBox="1"/>
          <p:nvPr/>
        </p:nvSpPr>
        <p:spPr>
          <a:xfrm>
            <a:off x="10032544" y="747300"/>
            <a:ext cx="2009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page 2 of your Packet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C885452E-996D-4756-8033-198E4C9B20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991" y="1310054"/>
                <a:ext cx="5204502" cy="474784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dirty="0">
                    <a:solidFill>
                      <a:srgbClr val="333333"/>
                    </a:solidFill>
                    <a:latin typeface="Times New Roman"/>
                    <a:cs typeface="Arial"/>
                  </a:rPr>
                  <a:t>This question has four parts</a:t>
                </a:r>
              </a:p>
              <a:p>
                <a:pPr algn="l"/>
                <a:r>
                  <a:rPr lang="en-US" sz="16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Hank has been hired to paint all the rooms in a hotel. </a:t>
                </a:r>
              </a:p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n-US" sz="16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of the rooms in the hotel are the same size.</a:t>
                </a:r>
              </a:p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n-US" sz="16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Hank will paint 3 hotel rooms every 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hours.</a:t>
                </a:r>
              </a:p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n-US" sz="16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Hank will paint at the same rate until the job is complete.</a:t>
                </a:r>
              </a:p>
              <a:p>
                <a:endParaRPr lang="en-US" sz="900" b="1" dirty="0">
                  <a:latin typeface="Arial"/>
                  <a:cs typeface="Arial"/>
                </a:endParaRPr>
              </a:p>
              <a:p>
                <a:r>
                  <a:rPr lang="en-US" sz="1600" b="1" dirty="0">
                    <a:latin typeface="Times New Roman"/>
                    <a:cs typeface="Arial"/>
                  </a:rPr>
                  <a:t>Part A</a:t>
                </a:r>
                <a:endParaRPr lang="en-US" sz="1600" dirty="0">
                  <a:latin typeface="Times New Roman"/>
                  <a:cs typeface="Arial"/>
                </a:endParaRPr>
              </a:p>
              <a:p>
                <a:pPr algn="l"/>
                <a:r>
                  <a:rPr lang="en-US" sz="16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many hours will it take Hank to paint 6 hotel rooms? Show or explain how you got your answer.</a:t>
                </a:r>
              </a:p>
              <a:p>
                <a:pPr algn="l"/>
                <a:r>
                  <a:rPr lang="en-US" sz="16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Enter your answer and your work or explanation in the space provided.</a:t>
                </a:r>
              </a:p>
              <a:p>
                <a:endParaRPr lang="en-US" sz="1600" b="1" dirty="0">
                  <a:latin typeface="Times New Roman"/>
                  <a:cs typeface="Arial"/>
                </a:endParaRPr>
              </a:p>
              <a:p>
                <a:endParaRPr lang="en-US" sz="1300" b="1" dirty="0">
                  <a:latin typeface="Arial"/>
                  <a:cs typeface="Arial"/>
                </a:endParaRPr>
              </a:p>
              <a:p>
                <a:endParaRPr lang="en-US" sz="1200" dirty="0">
                  <a:solidFill>
                    <a:srgbClr val="333333"/>
                  </a:solidFill>
                </a:endParaRPr>
              </a:p>
              <a:p>
                <a:endParaRPr lang="en-US" sz="1200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C885452E-996D-4756-8033-198E4C9B2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91" y="1310054"/>
                <a:ext cx="5204502" cy="4747845"/>
              </a:xfrm>
              <a:prstGeom prst="rect">
                <a:avLst/>
              </a:prstGeom>
              <a:blipFill>
                <a:blip r:embed="rId5"/>
                <a:stretch>
                  <a:fillRect l="-585" t="-899" r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A381D48-B574-4722-B615-C6245D0DCEAA}"/>
              </a:ext>
            </a:extLst>
          </p:cNvPr>
          <p:cNvSpPr txBox="1"/>
          <p:nvPr/>
        </p:nvSpPr>
        <p:spPr>
          <a:xfrm>
            <a:off x="5975498" y="1083486"/>
            <a:ext cx="5525386" cy="54189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Part B</a:t>
            </a:r>
            <a:endParaRPr lang="en-US" sz="16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many hours will it take Hank to paint 1 hotel room? Show or explain how you got your answer.</a:t>
            </a:r>
            <a:endParaRPr lang="en-US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333333"/>
                </a:solidFill>
                <a:latin typeface="Times New Roman"/>
                <a:cs typeface="Times New Roman"/>
              </a:rPr>
              <a:t>Enter your answer and your work or explanation in the space provided.</a:t>
            </a:r>
            <a:endParaRPr lang="en-US" sz="1600" dirty="0">
              <a:solidFill>
                <a:srgbClr val="000000"/>
              </a:solidFill>
              <a:latin typeface="Times New Roman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b="1" dirty="0">
              <a:solidFill>
                <a:srgbClr val="000000"/>
              </a:solidFill>
              <a:latin typeface="Times New Roman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000000"/>
                </a:solidFill>
                <a:latin typeface="Times New Roman"/>
                <a:cs typeface="Arial"/>
              </a:rPr>
              <a:t>Part C</a:t>
            </a:r>
            <a:endParaRPr lang="en-US" sz="1600" dirty="0">
              <a:solidFill>
                <a:srgbClr val="000000"/>
              </a:solidFill>
              <a:latin typeface="Times New Roman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Write an equation that can be used to find ℎ, the number of hours it will take Hank to paint 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hotel rooms.</a:t>
            </a:r>
            <a:endParaRPr lang="en-US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333333"/>
                </a:solidFill>
                <a:latin typeface="Times New Roman"/>
                <a:cs typeface="Arial"/>
              </a:rPr>
              <a:t>Enter your equation in the space provided.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dirty="0">
              <a:solidFill>
                <a:srgbClr val="333333"/>
              </a:solidFill>
              <a:latin typeface="Times New Roman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000000"/>
                </a:solidFill>
                <a:latin typeface="Times New Roman"/>
                <a:cs typeface="Arial"/>
              </a:rPr>
              <a:t>Part D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will take Hank 1,200 hours to paint all the hotel rooms. What is the total number of rooms in the hotel? Show or explain how you got your answer.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333333"/>
                </a:solidFill>
                <a:latin typeface="Times New Roman"/>
                <a:ea typeface="Lato"/>
                <a:cs typeface="Arial"/>
              </a:rPr>
              <a:t>Enter your answer and your work or explanation in the space provided.</a:t>
            </a:r>
            <a:endParaRPr lang="en-US" sz="1600" dirty="0">
              <a:latin typeface="Times New Roman"/>
              <a:cs typeface="Arial"/>
            </a:endParaRPr>
          </a:p>
          <a:p>
            <a:endParaRPr lang="en-US" dirty="0">
              <a:solidFill>
                <a:srgbClr val="333333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26371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146"/>
    </mc:Choice>
    <mc:Fallback xmlns="">
      <p:transition spd="slow" advTm="12014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5FB14DB3FE6C4CA721D3340365D5E8" ma:contentTypeVersion="37" ma:contentTypeDescription="Create a new document." ma:contentTypeScope="" ma:versionID="86df65be89a453858224e75096edd462">
  <xsd:schema xmlns:xsd="http://www.w3.org/2001/XMLSchema" xmlns:xs="http://www.w3.org/2001/XMLSchema" xmlns:p="http://schemas.microsoft.com/office/2006/metadata/properties" xmlns:ns2="1d01d358-fb5c-480b-94c0-87be6b23463f" xmlns:ns3="0dca7aa4-7fee-4083-94e1-2adc3ae970bc" targetNamespace="http://schemas.microsoft.com/office/2006/metadata/properties" ma:root="true" ma:fieldsID="daf3c718f282ff3c0c8542d067b2b676" ns2:_="" ns3:_="">
    <xsd:import namespace="1d01d358-fb5c-480b-94c0-87be6b23463f"/>
    <xsd:import namespace="0dca7aa4-7fee-4083-94e1-2adc3ae970bc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2:Category" minOccurs="0"/>
                <xsd:element ref="ns2:Meeting_x0020_Name" minOccurs="0"/>
                <xsd:element ref="ns2:Admin_x0020_Year" minOccurs="0"/>
                <xsd:element ref="ns2:Date" minOccurs="0"/>
                <xsd:element ref="ns2:File_x0020_Status" minOccurs="0"/>
                <xsd:element ref="ns2:Required_x0020_Document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Metadata" minOccurs="0"/>
                <xsd:element ref="ns2:Archive" minOccurs="0"/>
                <xsd:element ref="ns2:Approval_x0020_Record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1d358-fb5c-480b-94c0-87be6b23463f" elementFormDefault="qualified">
    <xsd:import namespace="http://schemas.microsoft.com/office/2006/documentManagement/types"/>
    <xsd:import namespace="http://schemas.microsoft.com/office/infopath/2007/PartnerControls"/>
    <xsd:element name="Category0" ma:index="2" nillable="true" ma:displayName="Category" ma:default="To be assigned" ma:format="Dropdown" ma:internalName="Category0">
      <xsd:simpleType>
        <xsd:restriction base="dms:Choice">
          <xsd:enumeration value="Content/ABBI Support"/>
          <xsd:enumeration value="Contracts"/>
          <xsd:enumeration value="Forms"/>
          <xsd:enumeration value="IT Docs"/>
          <xsd:enumeration value="Manuals and Trainings"/>
          <xsd:enumeration value="MCAS Project Documentation"/>
          <xsd:enumeration value="MCAS Support Page"/>
          <xsd:enumeration value="PearsonAccess Next/Test Nav"/>
          <xsd:enumeration value="Psychometrics"/>
          <xsd:enumeration value="Resource Center"/>
          <xsd:enumeration value="Reporting"/>
          <xsd:enumeration value="Scoring"/>
          <xsd:enumeration value="Service Center"/>
          <xsd:enumeration value="System Integration"/>
          <xsd:enumeration value="Team Information"/>
          <xsd:enumeration value="To be assigned"/>
        </xsd:restriction>
      </xsd:simpleType>
    </xsd:element>
    <xsd:element name="Category" ma:index="3" nillable="true" ma:displayName="Document Type" ma:description="Document Type" ma:format="Dropdown" ma:indexed="true" ma:internalName="Category">
      <xsd:simpleType>
        <xsd:restriction base="dms:Choice">
          <xsd:enumeration value="Change Requests"/>
          <xsd:enumeration value="Checklists"/>
          <xsd:enumeration value="Customer Deliverables"/>
          <xsd:enumeration value="Customer Satisfaction Surveys"/>
          <xsd:enumeration value="Lessons Learned"/>
          <xsd:enumeration value="Links"/>
          <xsd:enumeration value="Meeting Minutes"/>
          <xsd:enumeration value="Post Project/Phase End"/>
          <xsd:enumeration value="Presentations"/>
          <xsd:enumeration value="Project Management"/>
          <xsd:enumeration value="Project Specifications"/>
          <xsd:enumeration value="Requirements"/>
          <xsd:enumeration value="Schedules"/>
          <xsd:enumeration value="Scope"/>
          <xsd:enumeration value="Templates"/>
          <xsd:enumeration value="Tools"/>
          <xsd:enumeration value="Tracking"/>
          <xsd:enumeration value="Waivers"/>
          <xsd:enumeration value="Work Instructions"/>
        </xsd:restriction>
      </xsd:simpleType>
    </xsd:element>
    <xsd:element name="Meeting_x0020_Name" ma:index="4" nillable="true" ma:displayName="Meeting Name" ma:format="Dropdown" ma:indexed="true" ma:internalName="Meeting_x0020_Name">
      <xsd:simpleType>
        <xsd:union memberTypes="dms:Text">
          <xsd:simpleType>
            <xsd:restriction base="dms:Choice">
              <xsd:enumeration value="Assistive Technology Web Extension"/>
              <xsd:enumeration value="Content"/>
              <xsd:enumeration value="Cross Functional"/>
              <xsd:enumeration value="Forms"/>
              <xsd:enumeration value="Leadership w/Cognia"/>
              <xsd:enumeration value="Leadership w/DESE"/>
              <xsd:enumeration value="MA Monthly Management Meeting"/>
              <xsd:enumeration value="MCAS and RICAS Internal Team"/>
              <xsd:enumeration value="MCAS Risks and Issues Review"/>
              <xsd:enumeration value="Online Administration and Testing"/>
              <xsd:enumeration value="Production w/Cognia"/>
              <xsd:enumeration value="Production w/DESE"/>
              <xsd:enumeration value="Psychometrics w/Cognia"/>
              <xsd:enumeration value="Psychometrics w/DESE"/>
              <xsd:enumeration value="Remote Proctor Pilot"/>
              <xsd:enumeration value="Reporting w/DESE"/>
              <xsd:enumeration value="RI Monthly Management Meeting"/>
              <xsd:enumeration value="RICAS"/>
              <xsd:enumeration value="SCM Team"/>
              <xsd:enumeration value="Scoring w/Cognia"/>
              <xsd:enumeration value="Scoring w/DESE"/>
              <xsd:enumeration value="Systems Integration"/>
            </xsd:restriction>
          </xsd:simpleType>
        </xsd:union>
      </xsd:simpleType>
    </xsd:element>
    <xsd:element name="Admin_x0020_Year" ma:index="5" nillable="true" ma:displayName="Admin Year" ma:default="2020" ma:internalName="Admin_x0020_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9"/>
                    <xsd:enumeration value="2020"/>
                    <xsd:enumeration value="2021"/>
                  </xsd:restriction>
                </xsd:simpleType>
              </xsd:element>
            </xsd:sequence>
          </xsd:extension>
        </xsd:complexContent>
      </xsd:complexType>
    </xsd:element>
    <xsd:element name="Date" ma:index="6" nillable="true" ma:displayName="Date" ma:format="DateOnly" ma:indexed="true" ma:internalName="Date">
      <xsd:simpleType>
        <xsd:restriction base="dms:DateTime"/>
      </xsd:simpleType>
    </xsd:element>
    <xsd:element name="File_x0020_Status" ma:index="7" nillable="true" ma:displayName="File Status" ma:default="Draft" ma:format="Dropdown" ma:internalName="File_x0020_Status">
      <xsd:simpleType>
        <xsd:restriction base="dms:Choice">
          <xsd:enumeration value="Archive"/>
          <xsd:enumeration value="Baselined"/>
          <xsd:enumeration value="Delivered"/>
          <xsd:enumeration value="Draft"/>
        </xsd:restriction>
      </xsd:simpleType>
    </xsd:element>
    <xsd:element name="Required_x0020_Document" ma:index="8" nillable="true" ma:displayName="Required Document" ma:description="PR-00044 Deliverable - this column is draft" ma:format="Dropdown" ma:indexed="true" ma:internalName="Required_x0020_Document">
      <xsd:simpleType>
        <xsd:restriction base="dms:Choice">
          <xsd:enumeration value="Business Requirements Document (BRD)"/>
          <xsd:enumeration value="PR-00003 Risk Management Procedure"/>
          <xsd:enumeration value="Customer Satisfaction Surveys"/>
          <xsd:enumeration value="Lessons Learned"/>
          <xsd:enumeration value="Project Management Plan"/>
        </xsd:restriction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Archive" ma:index="21" nillable="true" ma:displayName="Archive" ma:default="0" ma:internalName="Archive">
      <xsd:simpleType>
        <xsd:restriction base="dms:Boolean"/>
      </xsd:simpleType>
    </xsd:element>
    <xsd:element name="Approval_x0020_Record" ma:index="22" nillable="true" ma:displayName="Approval Record" ma:default="0" ma:description="BRD approvals, emails, documented customer approvals etc." ma:internalName="Approval_x0020_Record">
      <xsd:simpleType>
        <xsd:restriction base="dms:Boolean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a7aa4-7fee-4083-94e1-2adc3ae970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45c7d4eb-f99c-41c4-8537-a09014e06515}" ma:internalName="TaxCatchAll" ma:showField="CatchAllData" ma:web="0dca7aa4-7fee-4083-94e1-2adc3ae97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ca7aa4-7fee-4083-94e1-2adc3ae970bc">
      <UserInfo>
        <DisplayName>Krukonis, Amy (DESE)</DisplayName>
        <AccountId>18</AccountId>
        <AccountType/>
      </UserInfo>
      <UserInfo>
        <DisplayName>Freeman, Haley Dawn (DESE)</DisplayName>
        <AccountId>312</AccountId>
        <AccountType/>
      </UserInfo>
    </SharedWithUsers>
    <lcf76f155ced4ddcb4097134ff3c332f xmlns="1d01d358-fb5c-480b-94c0-87be6b23463f">
      <Terms xmlns="http://schemas.microsoft.com/office/infopath/2007/PartnerControls"/>
    </lcf76f155ced4ddcb4097134ff3c332f>
    <TaxCatchAll xmlns="0dca7aa4-7fee-4083-94e1-2adc3ae970bc" xsi:nil="true"/>
    <File_x0020_Status xmlns="1d01d358-fb5c-480b-94c0-87be6b23463f">Draft</File_x0020_Status>
    <Admin_x0020_Year xmlns="1d01d358-fb5c-480b-94c0-87be6b23463f">
      <Value>2020</Value>
    </Admin_x0020_Year>
    <Required_x0020_Document xmlns="1d01d358-fb5c-480b-94c0-87be6b23463f" xsi:nil="true"/>
    <Approval_x0020_Record xmlns="1d01d358-fb5c-480b-94c0-87be6b23463f">false</Approval_x0020_Record>
    <Category0 xmlns="1d01d358-fb5c-480b-94c0-87be6b23463f">To be assigned</Category0>
    <Date xmlns="1d01d358-fb5c-480b-94c0-87be6b23463f" xsi:nil="true"/>
    <Meeting_x0020_Name xmlns="1d01d358-fb5c-480b-94c0-87be6b23463f" xsi:nil="true"/>
    <Category xmlns="1d01d358-fb5c-480b-94c0-87be6b23463f" xsi:nil="true"/>
    <Archive xmlns="1d01d358-fb5c-480b-94c0-87be6b23463f">false</Archive>
  </documentManagement>
</p:properties>
</file>

<file path=customXml/itemProps1.xml><?xml version="1.0" encoding="utf-8"?>
<ds:datastoreItem xmlns:ds="http://schemas.openxmlformats.org/officeDocument/2006/customXml" ds:itemID="{6E208D6F-BB36-4BBD-B77D-ED6C89DE1FE3}"/>
</file>

<file path=customXml/itemProps2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http://purl.org/dc/terms/"/>
    <ds:schemaRef ds:uri="http://schemas.openxmlformats.org/package/2006/metadata/core-properties"/>
    <ds:schemaRef ds:uri="fdcd57df-05e8-4749-9cc8-5afe3dcd00a5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b906d55b-a694-4ee1-a926-b6d0b5dbfc3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6135</TotalTime>
  <Words>3827</Words>
  <Application>Microsoft Office PowerPoint</Application>
  <PresentationFormat>Widescreen</PresentationFormat>
  <Paragraphs>848</Paragraphs>
  <Slides>50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 Scoring of Middle School Mathematics  MCAS Constructed Response Questions </vt:lpstr>
      <vt:lpstr>Agenda</vt:lpstr>
      <vt:lpstr>Life Cycle of a MCAS Mathematics Question</vt:lpstr>
      <vt:lpstr>Constructed Response (CR) Questions</vt:lpstr>
      <vt:lpstr>Things to Know</vt:lpstr>
      <vt:lpstr>Scoring Overview: Benchmarking Process</vt:lpstr>
      <vt:lpstr>Scoring Overview: Scorer Process</vt:lpstr>
      <vt:lpstr>First Scoring Demonstration</vt:lpstr>
      <vt:lpstr>Question 1: Grade 7 – Ratios and Proportional Relationships - Released 2023</vt:lpstr>
      <vt:lpstr>Middle School Question Sample Response</vt:lpstr>
      <vt:lpstr>Middle School Question Scoring Guide</vt:lpstr>
      <vt:lpstr>Middle School Question Scoring Notes</vt:lpstr>
      <vt:lpstr>Training Response: Score 4</vt:lpstr>
      <vt:lpstr>Training Response: Score 4 Cont’d</vt:lpstr>
      <vt:lpstr>Training Response: Score 3</vt:lpstr>
      <vt:lpstr>Training Response: Score 3 Cont’d</vt:lpstr>
      <vt:lpstr>Training Response : Score 2</vt:lpstr>
      <vt:lpstr>Training Response : Score 2 Cont’d</vt:lpstr>
      <vt:lpstr>Training Response : Score 1</vt:lpstr>
      <vt:lpstr>Training Response : Score 0</vt:lpstr>
      <vt:lpstr>Individual Practice of Scoring Student Responses</vt:lpstr>
      <vt:lpstr>Practice Response A </vt:lpstr>
      <vt:lpstr>Practice Response B</vt:lpstr>
      <vt:lpstr>Practice Response C</vt:lpstr>
      <vt:lpstr>Practice Response D</vt:lpstr>
      <vt:lpstr>Practice Response E</vt:lpstr>
      <vt:lpstr>Second Scoring Demonstration</vt:lpstr>
      <vt:lpstr>Question 2: Grade 8 – Functions – Released 2023</vt:lpstr>
      <vt:lpstr>Middle School Question Sample Response</vt:lpstr>
      <vt:lpstr>Middle School Question Scoring Guide</vt:lpstr>
      <vt:lpstr>Middle School Question Scoring Notes</vt:lpstr>
      <vt:lpstr>Training Response: Score 4</vt:lpstr>
      <vt:lpstr>Training Response : Score 4 Cont’d</vt:lpstr>
      <vt:lpstr>Training Response : Score 3</vt:lpstr>
      <vt:lpstr>Training Response: Score 3 Cont’d</vt:lpstr>
      <vt:lpstr>Training Response : Score 2</vt:lpstr>
      <vt:lpstr>Training Response : Score 2 Cont’d</vt:lpstr>
      <vt:lpstr>Training Response : Score 1</vt:lpstr>
      <vt:lpstr>Training Response : Score 1 Cont’d</vt:lpstr>
      <vt:lpstr>Training Response : Score 0</vt:lpstr>
      <vt:lpstr>Training Response : Score 0 Cont’d</vt:lpstr>
      <vt:lpstr>Individual Practice of Scoring Student Responses</vt:lpstr>
      <vt:lpstr>Practice Response A </vt:lpstr>
      <vt:lpstr>Practice Response B </vt:lpstr>
      <vt:lpstr>Practice Response C </vt:lpstr>
      <vt:lpstr>Practice Response D </vt:lpstr>
      <vt:lpstr>Practice Response E </vt:lpstr>
      <vt:lpstr>Resources on DESE Website</vt:lpstr>
      <vt:lpstr>Contact Information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Scoring PD_Middle School</dc:title>
  <dc:creator>Lanai, Evy (DESE)</dc:creator>
  <cp:lastModifiedBy>Johnson, Simone (DESE)</cp:lastModifiedBy>
  <cp:revision>7</cp:revision>
  <dcterms:created xsi:type="dcterms:W3CDTF">2022-10-11T20:32:22Z</dcterms:created>
  <dcterms:modified xsi:type="dcterms:W3CDTF">2024-05-23T17:59:02Z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Order">
    <vt:r8>4411600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ContentTypeId">
    <vt:lpwstr>0x010100D75FB14DB3FE6C4CA721D3340365D5E8</vt:lpwstr>
  </property>
</Properties>
</file>